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451" r:id="rId2"/>
    <p:sldId id="495" r:id="rId3"/>
    <p:sldId id="472" r:id="rId4"/>
    <p:sldId id="525" r:id="rId5"/>
    <p:sldId id="515" r:id="rId6"/>
    <p:sldId id="504" r:id="rId7"/>
    <p:sldId id="526" r:id="rId8"/>
    <p:sldId id="505" r:id="rId9"/>
    <p:sldId id="522" r:id="rId10"/>
    <p:sldId id="521" r:id="rId11"/>
    <p:sldId id="523" r:id="rId12"/>
    <p:sldId id="524" r:id="rId13"/>
    <p:sldId id="519" r:id="rId14"/>
    <p:sldId id="483" r:id="rId15"/>
    <p:sldId id="516" r:id="rId16"/>
    <p:sldId id="518" r:id="rId1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CC813A-71E1-0F60-E226-CD37314968D0}" name="Sofie  Dunkerley" initials="SD" userId="S::SDU@alzheimer.dk::b3097d62-9271-44be-afa3-e4c340fc20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FB"/>
    <a:srgbClr val="7C5192"/>
    <a:srgbClr val="48001D"/>
    <a:srgbClr val="F6F2F9"/>
    <a:srgbClr val="F6EDE4"/>
    <a:srgbClr val="AF0105"/>
    <a:srgbClr val="EBD7E2"/>
    <a:srgbClr val="005024"/>
    <a:srgbClr val="C79768"/>
    <a:srgbClr val="F2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13EA0-A05E-4724-AF0C-8892464B5A7C}" v="2" dt="2025-11-06T10:51:04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78192" autoAdjust="0"/>
  </p:normalViewPr>
  <p:slideViewPr>
    <p:cSldViewPr snapToGrid="0">
      <p:cViewPr varScale="1">
        <p:scale>
          <a:sx n="49" d="100"/>
          <a:sy n="49" d="100"/>
        </p:scale>
        <p:origin x="1320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3CEDB-38BE-4CF1-81EA-D5C8C0071D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E58C9-FF6E-4725-A368-EB6FDC4F8664}">
      <dgm:prSet/>
      <dgm:spPr>
        <a:solidFill>
          <a:srgbClr val="48001D"/>
        </a:solidFill>
      </dgm:spPr>
      <dgm:t>
        <a:bodyPr/>
        <a:lstStyle/>
        <a:p>
          <a:pPr>
            <a:lnSpc>
              <a:spcPct val="200000"/>
            </a:lnSpc>
          </a:pPr>
          <a:r>
            <a:rPr lang="da-DK" dirty="0"/>
            <a:t>At lære om konceptet Hjernesund</a:t>
          </a:r>
          <a:endParaRPr lang="en-US" dirty="0">
            <a:solidFill>
              <a:srgbClr val="48001D"/>
            </a:solidFill>
          </a:endParaRPr>
        </a:p>
      </dgm:t>
    </dgm:pt>
    <dgm:pt modelId="{E5CB0760-F491-40FC-9DB5-07F14F604300}" type="parTrans" cxnId="{E5F27529-10AE-484B-8670-7CF7D01AA11B}">
      <dgm:prSet/>
      <dgm:spPr/>
      <dgm:t>
        <a:bodyPr/>
        <a:lstStyle/>
        <a:p>
          <a:endParaRPr lang="en-US"/>
        </a:p>
      </dgm:t>
    </dgm:pt>
    <dgm:pt modelId="{C010A5AB-EE0F-4C6C-BB0D-73DD1675A9BA}" type="sibTrans" cxnId="{E5F27529-10AE-484B-8670-7CF7D01AA11B}">
      <dgm:prSet/>
      <dgm:spPr/>
      <dgm:t>
        <a:bodyPr/>
        <a:lstStyle/>
        <a:p>
          <a:endParaRPr lang="en-US"/>
        </a:p>
      </dgm:t>
    </dgm:pt>
    <dgm:pt modelId="{2B2D7BF5-E1C1-44C1-B202-9767B9C977D7}">
      <dgm:prSet/>
      <dgm:spPr>
        <a:solidFill>
          <a:srgbClr val="7C5192"/>
        </a:solidFill>
      </dgm:spPr>
      <dgm:t>
        <a:bodyPr/>
        <a:lstStyle/>
        <a:p>
          <a:r>
            <a:rPr lang="da-DK" dirty="0"/>
            <a:t>At blive bekendt med format og metode på Hjernesund-holdene</a:t>
          </a:r>
          <a:endParaRPr lang="en-US" dirty="0"/>
        </a:p>
      </dgm:t>
    </dgm:pt>
    <dgm:pt modelId="{DA177D0D-C444-4B72-AA68-2FDE8EB643DD}" type="parTrans" cxnId="{02725567-CAAE-4C88-9C56-44ED1BA9CE5F}">
      <dgm:prSet/>
      <dgm:spPr/>
      <dgm:t>
        <a:bodyPr/>
        <a:lstStyle/>
        <a:p>
          <a:endParaRPr lang="en-US"/>
        </a:p>
      </dgm:t>
    </dgm:pt>
    <dgm:pt modelId="{A563A82C-B142-46F7-BADD-E5B959578A0A}" type="sibTrans" cxnId="{02725567-CAAE-4C88-9C56-44ED1BA9CE5F}">
      <dgm:prSet/>
      <dgm:spPr/>
      <dgm:t>
        <a:bodyPr/>
        <a:lstStyle/>
        <a:p>
          <a:endParaRPr lang="en-US"/>
        </a:p>
      </dgm:t>
    </dgm:pt>
    <dgm:pt modelId="{2A6F872A-D46F-4E5B-84AD-53B674E9768F}">
      <dgm:prSet/>
      <dgm:spPr>
        <a:solidFill>
          <a:srgbClr val="AF0105"/>
        </a:solidFill>
      </dgm:spPr>
      <dgm:t>
        <a:bodyPr/>
        <a:lstStyle/>
        <a:p>
          <a:r>
            <a:rPr lang="da-DK" dirty="0"/>
            <a:t>At prøve et par af øvelserne af sammen</a:t>
          </a:r>
          <a:endParaRPr lang="en-US" dirty="0"/>
        </a:p>
      </dgm:t>
    </dgm:pt>
    <dgm:pt modelId="{AB264762-D9ED-4B44-82B7-D45CE77C3883}" type="parTrans" cxnId="{2513E9C3-3B42-4BA8-859A-7D2B4CFF30C1}">
      <dgm:prSet/>
      <dgm:spPr/>
      <dgm:t>
        <a:bodyPr/>
        <a:lstStyle/>
        <a:p>
          <a:endParaRPr lang="en-US"/>
        </a:p>
      </dgm:t>
    </dgm:pt>
    <dgm:pt modelId="{2EBFF015-E727-43B8-8FB7-2483E1DEDECC}" type="sibTrans" cxnId="{2513E9C3-3B42-4BA8-859A-7D2B4CFF30C1}">
      <dgm:prSet/>
      <dgm:spPr/>
      <dgm:t>
        <a:bodyPr/>
        <a:lstStyle/>
        <a:p>
          <a:endParaRPr lang="en-US"/>
        </a:p>
      </dgm:t>
    </dgm:pt>
    <dgm:pt modelId="{B5D5A838-8603-4F51-BBBA-AD8F119D9791}">
      <dgm:prSet/>
      <dgm:spPr>
        <a:solidFill>
          <a:srgbClr val="005024"/>
        </a:solidFill>
      </dgm:spPr>
      <dgm:t>
        <a:bodyPr/>
        <a:lstStyle/>
        <a:p>
          <a:r>
            <a:rPr lang="da-DK" strike="noStrike" dirty="0"/>
            <a:t>At blive inspireret til hjernesunde handlinger i hverdagen</a:t>
          </a:r>
          <a:endParaRPr lang="en-US" strike="noStrike" dirty="0"/>
        </a:p>
      </dgm:t>
    </dgm:pt>
    <dgm:pt modelId="{26199E65-A811-4EDF-BD63-A1DD83987F1D}" type="sibTrans" cxnId="{F42C88DD-C3A4-4F78-8948-16F97AF9429E}">
      <dgm:prSet/>
      <dgm:spPr/>
      <dgm:t>
        <a:bodyPr/>
        <a:lstStyle/>
        <a:p>
          <a:endParaRPr lang="da-DK"/>
        </a:p>
      </dgm:t>
    </dgm:pt>
    <dgm:pt modelId="{65B477FE-CFAF-43BC-B7B1-7D6E61CD2E42}" type="parTrans" cxnId="{F42C88DD-C3A4-4F78-8948-16F97AF9429E}">
      <dgm:prSet/>
      <dgm:spPr/>
      <dgm:t>
        <a:bodyPr/>
        <a:lstStyle/>
        <a:p>
          <a:endParaRPr lang="da-DK"/>
        </a:p>
      </dgm:t>
    </dgm:pt>
    <dgm:pt modelId="{C4094F60-4BA6-4AC8-9817-DF071DD9C1E6}" type="pres">
      <dgm:prSet presAssocID="{1173CEDB-38BE-4CF1-81EA-D5C8C0071D1B}" presName="linear" presStyleCnt="0">
        <dgm:presLayoutVars>
          <dgm:animLvl val="lvl"/>
          <dgm:resizeHandles val="exact"/>
        </dgm:presLayoutVars>
      </dgm:prSet>
      <dgm:spPr/>
    </dgm:pt>
    <dgm:pt modelId="{97848222-251A-45E4-9CF9-11E11F2C59FB}" type="pres">
      <dgm:prSet presAssocID="{302E58C9-FF6E-4725-A368-EB6FDC4F8664}" presName="parentText" presStyleLbl="node1" presStyleIdx="0" presStyleCnt="4" custLinFactY="259" custLinFactNeighborY="100000">
        <dgm:presLayoutVars>
          <dgm:chMax val="0"/>
          <dgm:bulletEnabled val="1"/>
        </dgm:presLayoutVars>
      </dgm:prSet>
      <dgm:spPr/>
    </dgm:pt>
    <dgm:pt modelId="{AC3D8FDC-C4B3-41EF-9B37-BA452E042BD1}" type="pres">
      <dgm:prSet presAssocID="{C010A5AB-EE0F-4C6C-BB0D-73DD1675A9BA}" presName="spacer" presStyleCnt="0"/>
      <dgm:spPr/>
    </dgm:pt>
    <dgm:pt modelId="{4AAC5515-4EEC-4441-96DF-C0DBF23902E8}" type="pres">
      <dgm:prSet presAssocID="{2B2D7BF5-E1C1-44C1-B202-9767B9C977D7}" presName="parentText" presStyleLbl="node1" presStyleIdx="1" presStyleCnt="4" custLinFactNeighborY="61351">
        <dgm:presLayoutVars>
          <dgm:chMax val="0"/>
          <dgm:bulletEnabled val="1"/>
        </dgm:presLayoutVars>
      </dgm:prSet>
      <dgm:spPr/>
    </dgm:pt>
    <dgm:pt modelId="{1A25E6A7-FE95-4B5D-8B9B-74BF8C54AC97}" type="pres">
      <dgm:prSet presAssocID="{A563A82C-B142-46F7-BADD-E5B959578A0A}" presName="spacer" presStyleCnt="0"/>
      <dgm:spPr/>
    </dgm:pt>
    <dgm:pt modelId="{4B1B54C2-428B-4DBD-BD93-E083EE420EE0}" type="pres">
      <dgm:prSet presAssocID="{2A6F872A-D46F-4E5B-84AD-53B674E9768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57F3CF5-1401-473C-9F47-9907DF612B0A}" type="pres">
      <dgm:prSet presAssocID="{2EBFF015-E727-43B8-8FB7-2483E1DEDECC}" presName="spacer" presStyleCnt="0"/>
      <dgm:spPr/>
    </dgm:pt>
    <dgm:pt modelId="{7D869F20-025B-43FB-9339-A61599C37172}" type="pres">
      <dgm:prSet presAssocID="{B5D5A838-8603-4F51-BBBA-AD8F119D979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F780F0B-0D91-493E-B02D-6C2AE0175832}" type="presOf" srcId="{2B2D7BF5-E1C1-44C1-B202-9767B9C977D7}" destId="{4AAC5515-4EEC-4441-96DF-C0DBF23902E8}" srcOrd="0" destOrd="0" presId="urn:microsoft.com/office/officeart/2005/8/layout/vList2"/>
    <dgm:cxn modelId="{73815913-31F0-44EA-89D4-6791E9A81419}" type="presOf" srcId="{1173CEDB-38BE-4CF1-81EA-D5C8C0071D1B}" destId="{C4094F60-4BA6-4AC8-9817-DF071DD9C1E6}" srcOrd="0" destOrd="0" presId="urn:microsoft.com/office/officeart/2005/8/layout/vList2"/>
    <dgm:cxn modelId="{E5F27529-10AE-484B-8670-7CF7D01AA11B}" srcId="{1173CEDB-38BE-4CF1-81EA-D5C8C0071D1B}" destId="{302E58C9-FF6E-4725-A368-EB6FDC4F8664}" srcOrd="0" destOrd="0" parTransId="{E5CB0760-F491-40FC-9DB5-07F14F604300}" sibTransId="{C010A5AB-EE0F-4C6C-BB0D-73DD1675A9BA}"/>
    <dgm:cxn modelId="{707B0736-F9B7-4E44-8A98-674494889498}" type="presOf" srcId="{2A6F872A-D46F-4E5B-84AD-53B674E9768F}" destId="{4B1B54C2-428B-4DBD-BD93-E083EE420EE0}" srcOrd="0" destOrd="0" presId="urn:microsoft.com/office/officeart/2005/8/layout/vList2"/>
    <dgm:cxn modelId="{02725567-CAAE-4C88-9C56-44ED1BA9CE5F}" srcId="{1173CEDB-38BE-4CF1-81EA-D5C8C0071D1B}" destId="{2B2D7BF5-E1C1-44C1-B202-9767B9C977D7}" srcOrd="1" destOrd="0" parTransId="{DA177D0D-C444-4B72-AA68-2FDE8EB643DD}" sibTransId="{A563A82C-B142-46F7-BADD-E5B959578A0A}"/>
    <dgm:cxn modelId="{385ABDA4-8696-4496-B76A-DA3DF2D3C3F8}" type="presOf" srcId="{B5D5A838-8603-4F51-BBBA-AD8F119D9791}" destId="{7D869F20-025B-43FB-9339-A61599C37172}" srcOrd="0" destOrd="0" presId="urn:microsoft.com/office/officeart/2005/8/layout/vList2"/>
    <dgm:cxn modelId="{16539ABB-336B-4715-AD88-FD4AEB363317}" type="presOf" srcId="{302E58C9-FF6E-4725-A368-EB6FDC4F8664}" destId="{97848222-251A-45E4-9CF9-11E11F2C59FB}" srcOrd="0" destOrd="0" presId="urn:microsoft.com/office/officeart/2005/8/layout/vList2"/>
    <dgm:cxn modelId="{2513E9C3-3B42-4BA8-859A-7D2B4CFF30C1}" srcId="{1173CEDB-38BE-4CF1-81EA-D5C8C0071D1B}" destId="{2A6F872A-D46F-4E5B-84AD-53B674E9768F}" srcOrd="2" destOrd="0" parTransId="{AB264762-D9ED-4B44-82B7-D45CE77C3883}" sibTransId="{2EBFF015-E727-43B8-8FB7-2483E1DEDECC}"/>
    <dgm:cxn modelId="{F42C88DD-C3A4-4F78-8948-16F97AF9429E}" srcId="{1173CEDB-38BE-4CF1-81EA-D5C8C0071D1B}" destId="{B5D5A838-8603-4F51-BBBA-AD8F119D9791}" srcOrd="3" destOrd="0" parTransId="{65B477FE-CFAF-43BC-B7B1-7D6E61CD2E42}" sibTransId="{26199E65-A811-4EDF-BD63-A1DD83987F1D}"/>
    <dgm:cxn modelId="{A3273B81-1068-4D2C-8893-DBB5F87E40DB}" type="presParOf" srcId="{C4094F60-4BA6-4AC8-9817-DF071DD9C1E6}" destId="{97848222-251A-45E4-9CF9-11E11F2C59FB}" srcOrd="0" destOrd="0" presId="urn:microsoft.com/office/officeart/2005/8/layout/vList2"/>
    <dgm:cxn modelId="{E5B013DB-BE5B-46AB-BF4B-7732EF7A6294}" type="presParOf" srcId="{C4094F60-4BA6-4AC8-9817-DF071DD9C1E6}" destId="{AC3D8FDC-C4B3-41EF-9B37-BA452E042BD1}" srcOrd="1" destOrd="0" presId="urn:microsoft.com/office/officeart/2005/8/layout/vList2"/>
    <dgm:cxn modelId="{52D0668E-D9A6-48D7-AF2D-8DE6DB1DA9E1}" type="presParOf" srcId="{C4094F60-4BA6-4AC8-9817-DF071DD9C1E6}" destId="{4AAC5515-4EEC-4441-96DF-C0DBF23902E8}" srcOrd="2" destOrd="0" presId="urn:microsoft.com/office/officeart/2005/8/layout/vList2"/>
    <dgm:cxn modelId="{BA3E0AE2-CF08-4E6F-94E4-70D81257AF93}" type="presParOf" srcId="{C4094F60-4BA6-4AC8-9817-DF071DD9C1E6}" destId="{1A25E6A7-FE95-4B5D-8B9B-74BF8C54AC97}" srcOrd="3" destOrd="0" presId="urn:microsoft.com/office/officeart/2005/8/layout/vList2"/>
    <dgm:cxn modelId="{1345526E-25D2-4050-8BB6-129507CEFA3E}" type="presParOf" srcId="{C4094F60-4BA6-4AC8-9817-DF071DD9C1E6}" destId="{4B1B54C2-428B-4DBD-BD93-E083EE420EE0}" srcOrd="4" destOrd="0" presId="urn:microsoft.com/office/officeart/2005/8/layout/vList2"/>
    <dgm:cxn modelId="{F6CEA725-9949-4DC9-B1B5-513256640D1F}" type="presParOf" srcId="{C4094F60-4BA6-4AC8-9817-DF071DD9C1E6}" destId="{657F3CF5-1401-473C-9F47-9907DF612B0A}" srcOrd="5" destOrd="0" presId="urn:microsoft.com/office/officeart/2005/8/layout/vList2"/>
    <dgm:cxn modelId="{2C3B2AB2-63F3-4869-8381-CA7F2763E17D}" type="presParOf" srcId="{C4094F60-4BA6-4AC8-9817-DF071DD9C1E6}" destId="{7D869F20-025B-43FB-9339-A61599C371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671176-B401-4F40-88DE-4C268256527B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34645C5-7CCF-4303-953F-182B5E95E7A1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10-12 personer med let til moderat demens per hold</a:t>
          </a:r>
          <a:endParaRPr lang="en-US" dirty="0"/>
        </a:p>
      </dgm:t>
    </dgm:pt>
    <dgm:pt modelId="{761C8FBC-706E-4240-A25A-2442B0CA6BF5}" type="parTrans" cxnId="{E8CAE425-DEC1-41E8-B401-F6D9DE0E1442}">
      <dgm:prSet/>
      <dgm:spPr/>
      <dgm:t>
        <a:bodyPr/>
        <a:lstStyle/>
        <a:p>
          <a:endParaRPr lang="en-US"/>
        </a:p>
      </dgm:t>
    </dgm:pt>
    <dgm:pt modelId="{820A8F75-736C-406F-9A41-51F3A4389A0D}" type="sibTrans" cxnId="{E8CAE425-DEC1-41E8-B401-F6D9DE0E144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E2D66DB-F7B8-4995-864F-ED67083E4C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Ledes </a:t>
          </a:r>
          <a:r>
            <a:rPr lang="en-US" dirty="0" err="1"/>
            <a:t>af</a:t>
          </a:r>
          <a:r>
            <a:rPr lang="en-US" dirty="0"/>
            <a:t> </a:t>
          </a:r>
          <a:r>
            <a:rPr lang="en-US" dirty="0" err="1"/>
            <a:t>tre</a:t>
          </a:r>
          <a:r>
            <a:rPr lang="en-US" dirty="0"/>
            <a:t> </a:t>
          </a:r>
          <a:r>
            <a:rPr lang="en-US" dirty="0" err="1"/>
            <a:t>frivillige</a:t>
          </a:r>
          <a:r>
            <a:rPr lang="en-US" dirty="0"/>
            <a:t> </a:t>
          </a:r>
          <a:r>
            <a:rPr lang="en-US" dirty="0" err="1"/>
            <a:t>tovholdere</a:t>
          </a:r>
          <a:r>
            <a:rPr lang="en-US" dirty="0"/>
            <a:t> </a:t>
          </a:r>
        </a:p>
      </dgm:t>
    </dgm:pt>
    <dgm:pt modelId="{3DBB13A4-C835-4BA0-8AD1-2A9683C3EFF4}" type="parTrans" cxnId="{F24BBD2E-DD49-4F72-A5B0-3FA7BA9F7869}">
      <dgm:prSet/>
      <dgm:spPr/>
      <dgm:t>
        <a:bodyPr/>
        <a:lstStyle/>
        <a:p>
          <a:endParaRPr lang="da-DK"/>
        </a:p>
      </dgm:t>
    </dgm:pt>
    <dgm:pt modelId="{AC0B3A5E-A3CE-4DF7-93D5-DB0A6A6444D1}" type="sibTrans" cxnId="{F24BBD2E-DD49-4F72-A5B0-3FA7BA9F7869}">
      <dgm:prSet/>
      <dgm:spPr/>
      <dgm:t>
        <a:bodyPr/>
        <a:lstStyle/>
        <a:p>
          <a:pPr>
            <a:lnSpc>
              <a:spcPct val="100000"/>
            </a:lnSpc>
          </a:pPr>
          <a:endParaRPr lang="da-DK"/>
        </a:p>
      </dgm:t>
    </dgm:pt>
    <dgm:pt modelId="{53B35AE5-066C-4810-B74E-B60DA0894579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Hjernesund-holdene kører en gang ugentlig i 12 uger</a:t>
          </a:r>
          <a:br>
            <a:rPr lang="da-DK" dirty="0"/>
          </a:br>
          <a:endParaRPr lang="en-US" dirty="0"/>
        </a:p>
      </dgm:t>
    </dgm:pt>
    <dgm:pt modelId="{F584EED9-F342-43B7-BA55-18821105DC01}" type="parTrans" cxnId="{B8B746CA-3AC1-4D06-8461-4DFC823F747C}">
      <dgm:prSet/>
      <dgm:spPr/>
      <dgm:t>
        <a:bodyPr/>
        <a:lstStyle/>
        <a:p>
          <a:endParaRPr lang="da-DK"/>
        </a:p>
      </dgm:t>
    </dgm:pt>
    <dgm:pt modelId="{4CDE78D5-AE58-450A-8034-4996BD26E53B}" type="sibTrans" cxnId="{B8B746CA-3AC1-4D06-8461-4DFC823F747C}">
      <dgm:prSet/>
      <dgm:spPr/>
      <dgm:t>
        <a:bodyPr/>
        <a:lstStyle/>
        <a:p>
          <a:pPr>
            <a:lnSpc>
              <a:spcPct val="100000"/>
            </a:lnSpc>
          </a:pPr>
          <a:endParaRPr lang="da-DK"/>
        </a:p>
      </dgm:t>
    </dgm:pt>
    <dgm:pt modelId="{061C457D-1DEF-4293-BE1A-9C67493EE17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Fokus på forsinkelse i udviklingen af demenssymptomer og styrkelse af sociale fællesskaber</a:t>
          </a:r>
          <a:endParaRPr lang="en-US" dirty="0"/>
        </a:p>
      </dgm:t>
    </dgm:pt>
    <dgm:pt modelId="{009E9ABF-A91F-4305-A8BD-026E2BC2FD67}" type="parTrans" cxnId="{BB7D672B-38C1-4EDD-B589-38AB59D2BCB9}">
      <dgm:prSet/>
      <dgm:spPr/>
      <dgm:t>
        <a:bodyPr/>
        <a:lstStyle/>
        <a:p>
          <a:endParaRPr lang="da-DK"/>
        </a:p>
      </dgm:t>
    </dgm:pt>
    <dgm:pt modelId="{CA8282C3-D853-4F3A-8F97-C1B0BA1C752F}" type="sibTrans" cxnId="{BB7D672B-38C1-4EDD-B589-38AB59D2BCB9}">
      <dgm:prSet/>
      <dgm:spPr/>
      <dgm:t>
        <a:bodyPr/>
        <a:lstStyle/>
        <a:p>
          <a:endParaRPr lang="da-DK"/>
        </a:p>
      </dgm:t>
    </dgm:pt>
    <dgm:pt modelId="{C3E904E6-AD3F-4450-82BB-1D41B9B73B3F}" type="pres">
      <dgm:prSet presAssocID="{95671176-B401-4F40-88DE-4C268256527B}" presName="root" presStyleCnt="0">
        <dgm:presLayoutVars>
          <dgm:dir/>
          <dgm:resizeHandles val="exact"/>
        </dgm:presLayoutVars>
      </dgm:prSet>
      <dgm:spPr/>
    </dgm:pt>
    <dgm:pt modelId="{C715C9F3-F1A2-4DA3-AAF2-70384BCFF103}" type="pres">
      <dgm:prSet presAssocID="{95671176-B401-4F40-88DE-4C268256527B}" presName="container" presStyleCnt="0">
        <dgm:presLayoutVars>
          <dgm:dir/>
          <dgm:resizeHandles val="exact"/>
        </dgm:presLayoutVars>
      </dgm:prSet>
      <dgm:spPr/>
    </dgm:pt>
    <dgm:pt modelId="{C2EE1716-AA4B-45E8-A84A-29066B4F8DA8}" type="pres">
      <dgm:prSet presAssocID="{534645C5-7CCF-4303-953F-182B5E95E7A1}" presName="compNode" presStyleCnt="0"/>
      <dgm:spPr/>
    </dgm:pt>
    <dgm:pt modelId="{503972C9-B198-4D0C-BF99-9F4D1DC8DF27}" type="pres">
      <dgm:prSet presAssocID="{534645C5-7CCF-4303-953F-182B5E95E7A1}" presName="iconBgRect" presStyleLbl="bgShp" presStyleIdx="0" presStyleCnt="4"/>
      <dgm:spPr/>
    </dgm:pt>
    <dgm:pt modelId="{A5D14478-72BA-4BA5-BF4E-C010E9D038C5}" type="pres">
      <dgm:prSet presAssocID="{534645C5-7CCF-4303-953F-182B5E95E7A1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uger med massiv udfyldning"/>
        </a:ext>
      </dgm:extLst>
    </dgm:pt>
    <dgm:pt modelId="{8115FF39-5751-440D-8ED1-7B83C8CD2612}" type="pres">
      <dgm:prSet presAssocID="{534645C5-7CCF-4303-953F-182B5E95E7A1}" presName="spaceRect" presStyleCnt="0"/>
      <dgm:spPr/>
    </dgm:pt>
    <dgm:pt modelId="{12E9A9A1-3B70-4162-9EBE-715729DB4DC6}" type="pres">
      <dgm:prSet presAssocID="{534645C5-7CCF-4303-953F-182B5E95E7A1}" presName="textRect" presStyleLbl="revTx" presStyleIdx="0" presStyleCnt="4">
        <dgm:presLayoutVars>
          <dgm:chMax val="1"/>
          <dgm:chPref val="1"/>
        </dgm:presLayoutVars>
      </dgm:prSet>
      <dgm:spPr/>
    </dgm:pt>
    <dgm:pt modelId="{C5B95AD4-DE42-4081-9FA4-54031760A604}" type="pres">
      <dgm:prSet presAssocID="{820A8F75-736C-406F-9A41-51F3A4389A0D}" presName="sibTrans" presStyleLbl="sibTrans2D1" presStyleIdx="0" presStyleCnt="0"/>
      <dgm:spPr/>
    </dgm:pt>
    <dgm:pt modelId="{5867828A-EAAD-4F28-A259-707A7E7616E3}" type="pres">
      <dgm:prSet presAssocID="{53B35AE5-066C-4810-B74E-B60DA0894579}" presName="compNode" presStyleCnt="0"/>
      <dgm:spPr/>
    </dgm:pt>
    <dgm:pt modelId="{6FC0B8BE-A8E3-43E6-97AB-A05A311DC27E}" type="pres">
      <dgm:prSet presAssocID="{53B35AE5-066C-4810-B74E-B60DA0894579}" presName="iconBgRect" presStyleLbl="bgShp" presStyleIdx="1" presStyleCnt="4"/>
      <dgm:spPr/>
    </dgm:pt>
    <dgm:pt modelId="{CC915FA8-519A-436F-B76F-2C0A98709BD9}" type="pres">
      <dgm:prSet presAssocID="{53B35AE5-066C-4810-B74E-B60DA0894579}" presName="iconRect" presStyleLbl="node1" presStyleIdx="1" presStyleCnt="4"/>
      <dgm:spPr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  <a:ln>
          <a:noFill/>
        </a:ln>
      </dgm:spPr>
    </dgm:pt>
    <dgm:pt modelId="{75AE2F12-206F-4FD1-A86C-D8302AC9F1E6}" type="pres">
      <dgm:prSet presAssocID="{53B35AE5-066C-4810-B74E-B60DA0894579}" presName="spaceRect" presStyleCnt="0"/>
      <dgm:spPr/>
    </dgm:pt>
    <dgm:pt modelId="{B40BA64A-FD81-41FA-8F34-E8FF21AC058A}" type="pres">
      <dgm:prSet presAssocID="{53B35AE5-066C-4810-B74E-B60DA0894579}" presName="textRect" presStyleLbl="revTx" presStyleIdx="1" presStyleCnt="4">
        <dgm:presLayoutVars>
          <dgm:chMax val="1"/>
          <dgm:chPref val="1"/>
        </dgm:presLayoutVars>
      </dgm:prSet>
      <dgm:spPr/>
    </dgm:pt>
    <dgm:pt modelId="{BE12951C-5F4B-4514-A85A-ACE4F54A4944}" type="pres">
      <dgm:prSet presAssocID="{4CDE78D5-AE58-450A-8034-4996BD26E53B}" presName="sibTrans" presStyleLbl="sibTrans2D1" presStyleIdx="0" presStyleCnt="0"/>
      <dgm:spPr/>
    </dgm:pt>
    <dgm:pt modelId="{2A7B53AF-5C2D-4D27-B2C2-786FB0B6DB0E}" type="pres">
      <dgm:prSet presAssocID="{1E2D66DB-F7B8-4995-864F-ED67083E4C92}" presName="compNode" presStyleCnt="0"/>
      <dgm:spPr/>
    </dgm:pt>
    <dgm:pt modelId="{9BD7562F-C346-4005-9C61-605B62CC5A15}" type="pres">
      <dgm:prSet presAssocID="{1E2D66DB-F7B8-4995-864F-ED67083E4C92}" presName="iconBgRect" presStyleLbl="bgShp" presStyleIdx="2" presStyleCnt="4"/>
      <dgm:spPr/>
    </dgm:pt>
    <dgm:pt modelId="{BDCF7059-1D19-41DC-A00B-EEDA1F4E5583}" type="pres">
      <dgm:prSet presAssocID="{1E2D66DB-F7B8-4995-864F-ED67083E4C92}" presName="iconRect" presStyleLbl="node1" presStyleIdx="2" presStyleCnt="4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BC5997C-32A2-4177-A690-38F1DE3D8D3C}" type="pres">
      <dgm:prSet presAssocID="{1E2D66DB-F7B8-4995-864F-ED67083E4C92}" presName="spaceRect" presStyleCnt="0"/>
      <dgm:spPr/>
    </dgm:pt>
    <dgm:pt modelId="{D0A419BF-C06C-42C0-8CF9-C999F3C1D904}" type="pres">
      <dgm:prSet presAssocID="{1E2D66DB-F7B8-4995-864F-ED67083E4C92}" presName="textRect" presStyleLbl="revTx" presStyleIdx="2" presStyleCnt="4">
        <dgm:presLayoutVars>
          <dgm:chMax val="1"/>
          <dgm:chPref val="1"/>
        </dgm:presLayoutVars>
      </dgm:prSet>
      <dgm:spPr/>
    </dgm:pt>
    <dgm:pt modelId="{7608A9DA-2730-4404-A355-B83202535D8A}" type="pres">
      <dgm:prSet presAssocID="{AC0B3A5E-A3CE-4DF7-93D5-DB0A6A6444D1}" presName="sibTrans" presStyleLbl="sibTrans2D1" presStyleIdx="0" presStyleCnt="0"/>
      <dgm:spPr/>
    </dgm:pt>
    <dgm:pt modelId="{28030CCE-E26D-4A57-97CF-C566C9558320}" type="pres">
      <dgm:prSet presAssocID="{061C457D-1DEF-4293-BE1A-9C67493EE177}" presName="compNode" presStyleCnt="0"/>
      <dgm:spPr/>
    </dgm:pt>
    <dgm:pt modelId="{146A5A14-8F29-4173-94DF-0E6ED7F6E7C6}" type="pres">
      <dgm:prSet presAssocID="{061C457D-1DEF-4293-BE1A-9C67493EE177}" presName="iconBgRect" presStyleLbl="bgShp" presStyleIdx="3" presStyleCnt="4"/>
      <dgm:spPr/>
    </dgm:pt>
    <dgm:pt modelId="{14AFB51E-4778-484A-8C0F-311B2BFFA2AC}" type="pres">
      <dgm:prSet presAssocID="{061C457D-1DEF-4293-BE1A-9C67493EE177}" presName="iconRect" presStyleLbl="node1" presStyleIdx="3" presStyleCnt="4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ur"/>
        </a:ext>
      </dgm:extLst>
    </dgm:pt>
    <dgm:pt modelId="{067EE4A9-F1C5-4A7D-A3F5-945A9ED17285}" type="pres">
      <dgm:prSet presAssocID="{061C457D-1DEF-4293-BE1A-9C67493EE177}" presName="spaceRect" presStyleCnt="0"/>
      <dgm:spPr/>
    </dgm:pt>
    <dgm:pt modelId="{356C3F8C-E322-4C0D-AA36-30AAA08980FD}" type="pres">
      <dgm:prSet presAssocID="{061C457D-1DEF-4293-BE1A-9C67493EE17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5293D08-95ED-478E-90AF-C073407F1E49}" type="presOf" srcId="{534645C5-7CCF-4303-953F-182B5E95E7A1}" destId="{12E9A9A1-3B70-4162-9EBE-715729DB4DC6}" srcOrd="0" destOrd="0" presId="urn:microsoft.com/office/officeart/2018/2/layout/IconCircleList"/>
    <dgm:cxn modelId="{E8CAE425-DEC1-41E8-B401-F6D9DE0E1442}" srcId="{95671176-B401-4F40-88DE-4C268256527B}" destId="{534645C5-7CCF-4303-953F-182B5E95E7A1}" srcOrd="0" destOrd="0" parTransId="{761C8FBC-706E-4240-A25A-2442B0CA6BF5}" sibTransId="{820A8F75-736C-406F-9A41-51F3A4389A0D}"/>
    <dgm:cxn modelId="{BB7D672B-38C1-4EDD-B589-38AB59D2BCB9}" srcId="{95671176-B401-4F40-88DE-4C268256527B}" destId="{061C457D-1DEF-4293-BE1A-9C67493EE177}" srcOrd="3" destOrd="0" parTransId="{009E9ABF-A91F-4305-A8BD-026E2BC2FD67}" sibTransId="{CA8282C3-D853-4F3A-8F97-C1B0BA1C752F}"/>
    <dgm:cxn modelId="{F24BBD2E-DD49-4F72-A5B0-3FA7BA9F7869}" srcId="{95671176-B401-4F40-88DE-4C268256527B}" destId="{1E2D66DB-F7B8-4995-864F-ED67083E4C92}" srcOrd="2" destOrd="0" parTransId="{3DBB13A4-C835-4BA0-8AD1-2A9683C3EFF4}" sibTransId="{AC0B3A5E-A3CE-4DF7-93D5-DB0A6A6444D1}"/>
    <dgm:cxn modelId="{75D9C036-B46D-4064-93DC-587F86763739}" type="presOf" srcId="{53B35AE5-066C-4810-B74E-B60DA0894579}" destId="{B40BA64A-FD81-41FA-8F34-E8FF21AC058A}" srcOrd="0" destOrd="0" presId="urn:microsoft.com/office/officeart/2018/2/layout/IconCircleList"/>
    <dgm:cxn modelId="{A563034A-604E-42DE-922B-4D2495C13BD6}" type="presOf" srcId="{1E2D66DB-F7B8-4995-864F-ED67083E4C92}" destId="{D0A419BF-C06C-42C0-8CF9-C999F3C1D904}" srcOrd="0" destOrd="0" presId="urn:microsoft.com/office/officeart/2018/2/layout/IconCircleList"/>
    <dgm:cxn modelId="{071D654E-BB73-442B-B281-EE7E0A3F6732}" type="presOf" srcId="{820A8F75-736C-406F-9A41-51F3A4389A0D}" destId="{C5B95AD4-DE42-4081-9FA4-54031760A604}" srcOrd="0" destOrd="0" presId="urn:microsoft.com/office/officeart/2018/2/layout/IconCircleList"/>
    <dgm:cxn modelId="{4025A34E-9604-4D64-B223-BA45E4929B3E}" type="presOf" srcId="{AC0B3A5E-A3CE-4DF7-93D5-DB0A6A6444D1}" destId="{7608A9DA-2730-4404-A355-B83202535D8A}" srcOrd="0" destOrd="0" presId="urn:microsoft.com/office/officeart/2018/2/layout/IconCircleList"/>
    <dgm:cxn modelId="{56E1F683-282C-49CF-B9AE-867F8F1A49CB}" type="presOf" srcId="{4CDE78D5-AE58-450A-8034-4996BD26E53B}" destId="{BE12951C-5F4B-4514-A85A-ACE4F54A4944}" srcOrd="0" destOrd="0" presId="urn:microsoft.com/office/officeart/2018/2/layout/IconCircleList"/>
    <dgm:cxn modelId="{1042869E-EF46-419A-826D-B54184BDBC57}" type="presOf" srcId="{95671176-B401-4F40-88DE-4C268256527B}" destId="{C3E904E6-AD3F-4450-82BB-1D41B9B73B3F}" srcOrd="0" destOrd="0" presId="urn:microsoft.com/office/officeart/2018/2/layout/IconCircleList"/>
    <dgm:cxn modelId="{B8B746CA-3AC1-4D06-8461-4DFC823F747C}" srcId="{95671176-B401-4F40-88DE-4C268256527B}" destId="{53B35AE5-066C-4810-B74E-B60DA0894579}" srcOrd="1" destOrd="0" parTransId="{F584EED9-F342-43B7-BA55-18821105DC01}" sibTransId="{4CDE78D5-AE58-450A-8034-4996BD26E53B}"/>
    <dgm:cxn modelId="{3949B6D9-92FA-43C2-BB70-6C4393231C7A}" type="presOf" srcId="{061C457D-1DEF-4293-BE1A-9C67493EE177}" destId="{356C3F8C-E322-4C0D-AA36-30AAA08980FD}" srcOrd="0" destOrd="0" presId="urn:microsoft.com/office/officeart/2018/2/layout/IconCircleList"/>
    <dgm:cxn modelId="{5DB3CE0A-1465-433C-B5C4-76245298645E}" type="presParOf" srcId="{C3E904E6-AD3F-4450-82BB-1D41B9B73B3F}" destId="{C715C9F3-F1A2-4DA3-AAF2-70384BCFF103}" srcOrd="0" destOrd="0" presId="urn:microsoft.com/office/officeart/2018/2/layout/IconCircleList"/>
    <dgm:cxn modelId="{3760CBEA-C916-4369-8F6C-64CCBE86A3B4}" type="presParOf" srcId="{C715C9F3-F1A2-4DA3-AAF2-70384BCFF103}" destId="{C2EE1716-AA4B-45E8-A84A-29066B4F8DA8}" srcOrd="0" destOrd="0" presId="urn:microsoft.com/office/officeart/2018/2/layout/IconCircleList"/>
    <dgm:cxn modelId="{B8E9A5B3-8A6F-46DB-9DED-B6E71584843B}" type="presParOf" srcId="{C2EE1716-AA4B-45E8-A84A-29066B4F8DA8}" destId="{503972C9-B198-4D0C-BF99-9F4D1DC8DF27}" srcOrd="0" destOrd="0" presId="urn:microsoft.com/office/officeart/2018/2/layout/IconCircleList"/>
    <dgm:cxn modelId="{F5899A28-9DC9-4EB9-9A13-121CC1CCAF38}" type="presParOf" srcId="{C2EE1716-AA4B-45E8-A84A-29066B4F8DA8}" destId="{A5D14478-72BA-4BA5-BF4E-C010E9D038C5}" srcOrd="1" destOrd="0" presId="urn:microsoft.com/office/officeart/2018/2/layout/IconCircleList"/>
    <dgm:cxn modelId="{2B9B3CF5-97F8-46EF-8E8A-E44E7DE30C1F}" type="presParOf" srcId="{C2EE1716-AA4B-45E8-A84A-29066B4F8DA8}" destId="{8115FF39-5751-440D-8ED1-7B83C8CD2612}" srcOrd="2" destOrd="0" presId="urn:microsoft.com/office/officeart/2018/2/layout/IconCircleList"/>
    <dgm:cxn modelId="{502E3C36-346D-4DFE-894D-30E1D15EA31D}" type="presParOf" srcId="{C2EE1716-AA4B-45E8-A84A-29066B4F8DA8}" destId="{12E9A9A1-3B70-4162-9EBE-715729DB4DC6}" srcOrd="3" destOrd="0" presId="urn:microsoft.com/office/officeart/2018/2/layout/IconCircleList"/>
    <dgm:cxn modelId="{A92E40CC-7001-45BE-A3E4-ED4F2581757B}" type="presParOf" srcId="{C715C9F3-F1A2-4DA3-AAF2-70384BCFF103}" destId="{C5B95AD4-DE42-4081-9FA4-54031760A604}" srcOrd="1" destOrd="0" presId="urn:microsoft.com/office/officeart/2018/2/layout/IconCircleList"/>
    <dgm:cxn modelId="{1CDFEF06-FC13-4522-809D-392F5564CF96}" type="presParOf" srcId="{C715C9F3-F1A2-4DA3-AAF2-70384BCFF103}" destId="{5867828A-EAAD-4F28-A259-707A7E7616E3}" srcOrd="2" destOrd="0" presId="urn:microsoft.com/office/officeart/2018/2/layout/IconCircleList"/>
    <dgm:cxn modelId="{BD3F1991-F34B-4BA4-A5EB-8A5464866AFB}" type="presParOf" srcId="{5867828A-EAAD-4F28-A259-707A7E7616E3}" destId="{6FC0B8BE-A8E3-43E6-97AB-A05A311DC27E}" srcOrd="0" destOrd="0" presId="urn:microsoft.com/office/officeart/2018/2/layout/IconCircleList"/>
    <dgm:cxn modelId="{EAFE9392-D77B-4C16-A180-07D4ADD207BC}" type="presParOf" srcId="{5867828A-EAAD-4F28-A259-707A7E7616E3}" destId="{CC915FA8-519A-436F-B76F-2C0A98709BD9}" srcOrd="1" destOrd="0" presId="urn:microsoft.com/office/officeart/2018/2/layout/IconCircleList"/>
    <dgm:cxn modelId="{662AB545-EB2B-4781-BE5A-EF78FE603DFB}" type="presParOf" srcId="{5867828A-EAAD-4F28-A259-707A7E7616E3}" destId="{75AE2F12-206F-4FD1-A86C-D8302AC9F1E6}" srcOrd="2" destOrd="0" presId="urn:microsoft.com/office/officeart/2018/2/layout/IconCircleList"/>
    <dgm:cxn modelId="{B453A58D-3645-446B-94AF-4DF1B10BAC8D}" type="presParOf" srcId="{5867828A-EAAD-4F28-A259-707A7E7616E3}" destId="{B40BA64A-FD81-41FA-8F34-E8FF21AC058A}" srcOrd="3" destOrd="0" presId="urn:microsoft.com/office/officeart/2018/2/layout/IconCircleList"/>
    <dgm:cxn modelId="{5468CB6C-8D8A-47B5-9FD3-ECE70E905231}" type="presParOf" srcId="{C715C9F3-F1A2-4DA3-AAF2-70384BCFF103}" destId="{BE12951C-5F4B-4514-A85A-ACE4F54A4944}" srcOrd="3" destOrd="0" presId="urn:microsoft.com/office/officeart/2018/2/layout/IconCircleList"/>
    <dgm:cxn modelId="{9CB92C0A-5B30-4681-A44F-DF7B6F0D7F27}" type="presParOf" srcId="{C715C9F3-F1A2-4DA3-AAF2-70384BCFF103}" destId="{2A7B53AF-5C2D-4D27-B2C2-786FB0B6DB0E}" srcOrd="4" destOrd="0" presId="urn:microsoft.com/office/officeart/2018/2/layout/IconCircleList"/>
    <dgm:cxn modelId="{E053B507-2D43-4B0F-8311-7C7CF6031C15}" type="presParOf" srcId="{2A7B53AF-5C2D-4D27-B2C2-786FB0B6DB0E}" destId="{9BD7562F-C346-4005-9C61-605B62CC5A15}" srcOrd="0" destOrd="0" presId="urn:microsoft.com/office/officeart/2018/2/layout/IconCircleList"/>
    <dgm:cxn modelId="{788B8626-B9AD-4D70-AFBD-ACB40C641903}" type="presParOf" srcId="{2A7B53AF-5C2D-4D27-B2C2-786FB0B6DB0E}" destId="{BDCF7059-1D19-41DC-A00B-EEDA1F4E5583}" srcOrd="1" destOrd="0" presId="urn:microsoft.com/office/officeart/2018/2/layout/IconCircleList"/>
    <dgm:cxn modelId="{60673128-D17D-4F27-9959-255D99CD3ABF}" type="presParOf" srcId="{2A7B53AF-5C2D-4D27-B2C2-786FB0B6DB0E}" destId="{5BC5997C-32A2-4177-A690-38F1DE3D8D3C}" srcOrd="2" destOrd="0" presId="urn:microsoft.com/office/officeart/2018/2/layout/IconCircleList"/>
    <dgm:cxn modelId="{EA278F20-1A42-4894-A5EF-F5EF2F809CFC}" type="presParOf" srcId="{2A7B53AF-5C2D-4D27-B2C2-786FB0B6DB0E}" destId="{D0A419BF-C06C-42C0-8CF9-C999F3C1D904}" srcOrd="3" destOrd="0" presId="urn:microsoft.com/office/officeart/2018/2/layout/IconCircleList"/>
    <dgm:cxn modelId="{2040A4CD-7307-480A-BE28-17449A5ADA94}" type="presParOf" srcId="{C715C9F3-F1A2-4DA3-AAF2-70384BCFF103}" destId="{7608A9DA-2730-4404-A355-B83202535D8A}" srcOrd="5" destOrd="0" presId="urn:microsoft.com/office/officeart/2018/2/layout/IconCircleList"/>
    <dgm:cxn modelId="{2622F846-3A4C-4587-945C-BEDF0FA295B9}" type="presParOf" srcId="{C715C9F3-F1A2-4DA3-AAF2-70384BCFF103}" destId="{28030CCE-E26D-4A57-97CF-C566C9558320}" srcOrd="6" destOrd="0" presId="urn:microsoft.com/office/officeart/2018/2/layout/IconCircleList"/>
    <dgm:cxn modelId="{523C6124-DCBA-47D5-A906-7F1596F88B78}" type="presParOf" srcId="{28030CCE-E26D-4A57-97CF-C566C9558320}" destId="{146A5A14-8F29-4173-94DF-0E6ED7F6E7C6}" srcOrd="0" destOrd="0" presId="urn:microsoft.com/office/officeart/2018/2/layout/IconCircleList"/>
    <dgm:cxn modelId="{C60651D3-7AAE-4A7B-986F-1A31D4ACFFD9}" type="presParOf" srcId="{28030CCE-E26D-4A57-97CF-C566C9558320}" destId="{14AFB51E-4778-484A-8C0F-311B2BFFA2AC}" srcOrd="1" destOrd="0" presId="urn:microsoft.com/office/officeart/2018/2/layout/IconCircleList"/>
    <dgm:cxn modelId="{4C66079E-7091-49F1-A1D0-72DC9D4769BE}" type="presParOf" srcId="{28030CCE-E26D-4A57-97CF-C566C9558320}" destId="{067EE4A9-F1C5-4A7D-A3F5-945A9ED17285}" srcOrd="2" destOrd="0" presId="urn:microsoft.com/office/officeart/2018/2/layout/IconCircleList"/>
    <dgm:cxn modelId="{9733F838-19B7-4C20-ABC2-E67C1F5FB0E8}" type="presParOf" srcId="{28030CCE-E26D-4A57-97CF-C566C9558320}" destId="{356C3F8C-E322-4C0D-AA36-30AAA08980F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4D5C54-5DE4-4E08-86AA-1D4F5525B829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8BF59A4-62F1-4250-9F23-F0DF1A109B24}">
      <dgm:prSet custT="1"/>
      <dgm:spPr/>
      <dgm:t>
        <a:bodyPr/>
        <a:lstStyle/>
        <a:p>
          <a:r>
            <a:rPr lang="da-DK" sz="2400" b="1" dirty="0">
              <a:solidFill>
                <a:srgbClr val="48001D"/>
              </a:solidFill>
            </a:rPr>
            <a:t>1. Historiske begivenheder</a:t>
          </a:r>
          <a:endParaRPr lang="en-US" sz="2400" dirty="0">
            <a:solidFill>
              <a:srgbClr val="48001D"/>
            </a:solidFill>
          </a:endParaRPr>
        </a:p>
      </dgm:t>
    </dgm:pt>
    <dgm:pt modelId="{832DC45D-F70B-4008-84A7-1A4227B4E3F6}" type="parTrans" cxnId="{39493CB7-B275-40CD-9BE8-A7F797E0E953}">
      <dgm:prSet/>
      <dgm:spPr/>
      <dgm:t>
        <a:bodyPr/>
        <a:lstStyle/>
        <a:p>
          <a:endParaRPr lang="en-US"/>
        </a:p>
      </dgm:t>
    </dgm:pt>
    <dgm:pt modelId="{DC91672D-436C-4162-B0C4-BDAD6DA8AB85}" type="sibTrans" cxnId="{39493CB7-B275-40CD-9BE8-A7F797E0E953}">
      <dgm:prSet/>
      <dgm:spPr/>
      <dgm:t>
        <a:bodyPr/>
        <a:lstStyle/>
        <a:p>
          <a:endParaRPr lang="en-US"/>
        </a:p>
      </dgm:t>
    </dgm:pt>
    <dgm:pt modelId="{6214F874-195C-46ED-B571-2AD5F4867092}">
      <dgm:prSet custT="1"/>
      <dgm:spPr/>
      <dgm:t>
        <a:bodyPr/>
        <a:lstStyle/>
        <a:p>
          <a:r>
            <a:rPr lang="da-DK" sz="2400" b="1" dirty="0">
              <a:solidFill>
                <a:srgbClr val="48001D"/>
              </a:solidFill>
            </a:rPr>
            <a:t>2. Billeder af personer</a:t>
          </a:r>
          <a:endParaRPr lang="en-US" sz="2400" dirty="0">
            <a:solidFill>
              <a:srgbClr val="48001D"/>
            </a:solidFill>
          </a:endParaRPr>
        </a:p>
      </dgm:t>
    </dgm:pt>
    <dgm:pt modelId="{B39914AF-12DB-4F79-8246-C519CF05E6F2}" type="parTrans" cxnId="{66589934-2215-4517-A04A-0E88E5C69D34}">
      <dgm:prSet/>
      <dgm:spPr/>
      <dgm:t>
        <a:bodyPr/>
        <a:lstStyle/>
        <a:p>
          <a:endParaRPr lang="en-US"/>
        </a:p>
      </dgm:t>
    </dgm:pt>
    <dgm:pt modelId="{C53F5F13-EA35-4261-9DA4-EE28912D6106}" type="sibTrans" cxnId="{66589934-2215-4517-A04A-0E88E5C69D34}">
      <dgm:prSet/>
      <dgm:spPr/>
      <dgm:t>
        <a:bodyPr/>
        <a:lstStyle/>
        <a:p>
          <a:endParaRPr lang="en-US"/>
        </a:p>
      </dgm:t>
    </dgm:pt>
    <dgm:pt modelId="{E4D68249-6D81-4A2A-A7AF-FF310B986C5E}" type="pres">
      <dgm:prSet presAssocID="{484D5C54-5DE4-4E08-86AA-1D4F5525B829}" presName="root" presStyleCnt="0">
        <dgm:presLayoutVars>
          <dgm:dir/>
          <dgm:resizeHandles val="exact"/>
        </dgm:presLayoutVars>
      </dgm:prSet>
      <dgm:spPr/>
    </dgm:pt>
    <dgm:pt modelId="{5E58A550-0702-4746-AFAC-91579534F229}" type="pres">
      <dgm:prSet presAssocID="{88BF59A4-62F1-4250-9F23-F0DF1A109B24}" presName="compNode" presStyleCnt="0"/>
      <dgm:spPr/>
    </dgm:pt>
    <dgm:pt modelId="{FC07B4A6-18F8-44B4-A0CA-C80451B9477E}" type="pres">
      <dgm:prSet presAssocID="{88BF59A4-62F1-4250-9F23-F0DF1A109B24}" presName="iconRect" presStyleLbl="node1" presStyleIdx="0" presStyleCnt="2" custScaleX="126557" custScaleY="135656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DAB6DF64-2724-4F10-891C-97750EFE6999}" type="pres">
      <dgm:prSet presAssocID="{88BF59A4-62F1-4250-9F23-F0DF1A109B24}" presName="spaceRect" presStyleCnt="0"/>
      <dgm:spPr/>
    </dgm:pt>
    <dgm:pt modelId="{CCD4349B-0B76-4EB7-A6DA-DFA24FCAC405}" type="pres">
      <dgm:prSet presAssocID="{88BF59A4-62F1-4250-9F23-F0DF1A109B24}" presName="textRect" presStyleLbl="revTx" presStyleIdx="0" presStyleCnt="2">
        <dgm:presLayoutVars>
          <dgm:chMax val="1"/>
          <dgm:chPref val="1"/>
        </dgm:presLayoutVars>
      </dgm:prSet>
      <dgm:spPr/>
    </dgm:pt>
    <dgm:pt modelId="{30A71C8C-11DB-4555-8EA7-F869B07B76FA}" type="pres">
      <dgm:prSet presAssocID="{DC91672D-436C-4162-B0C4-BDAD6DA8AB85}" presName="sibTrans" presStyleCnt="0"/>
      <dgm:spPr/>
    </dgm:pt>
    <dgm:pt modelId="{4C69409B-D410-4980-BFCB-575507709CA2}" type="pres">
      <dgm:prSet presAssocID="{6214F874-195C-46ED-B571-2AD5F4867092}" presName="compNode" presStyleCnt="0"/>
      <dgm:spPr/>
    </dgm:pt>
    <dgm:pt modelId="{522F6120-05D4-41AA-8BA6-0184A56EB30F}" type="pres">
      <dgm:prSet presAssocID="{6214F874-195C-46ED-B571-2AD5F4867092}" presName="iconRect" presStyleLbl="node1" presStyleIdx="1" presStyleCnt="2" custScaleX="132860" custScaleY="139372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0165BAF7-DEAF-47CE-BC76-A497C054E6BF}" type="pres">
      <dgm:prSet presAssocID="{6214F874-195C-46ED-B571-2AD5F4867092}" presName="spaceRect" presStyleCnt="0"/>
      <dgm:spPr/>
    </dgm:pt>
    <dgm:pt modelId="{71B8C54A-17BA-48FA-A5CA-34750DC9F6A6}" type="pres">
      <dgm:prSet presAssocID="{6214F874-195C-46ED-B571-2AD5F486709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91E040F-E4DA-4101-8B2C-F78A733BD55D}" type="presOf" srcId="{88BF59A4-62F1-4250-9F23-F0DF1A109B24}" destId="{CCD4349B-0B76-4EB7-A6DA-DFA24FCAC405}" srcOrd="0" destOrd="0" presId="urn:microsoft.com/office/officeart/2018/2/layout/IconLabelList"/>
    <dgm:cxn modelId="{66589934-2215-4517-A04A-0E88E5C69D34}" srcId="{484D5C54-5DE4-4E08-86AA-1D4F5525B829}" destId="{6214F874-195C-46ED-B571-2AD5F4867092}" srcOrd="1" destOrd="0" parTransId="{B39914AF-12DB-4F79-8246-C519CF05E6F2}" sibTransId="{C53F5F13-EA35-4261-9DA4-EE28912D6106}"/>
    <dgm:cxn modelId="{5E95FB6E-1AEF-4299-987E-3DE38A52CFCB}" type="presOf" srcId="{484D5C54-5DE4-4E08-86AA-1D4F5525B829}" destId="{E4D68249-6D81-4A2A-A7AF-FF310B986C5E}" srcOrd="0" destOrd="0" presId="urn:microsoft.com/office/officeart/2018/2/layout/IconLabelList"/>
    <dgm:cxn modelId="{DBE1E0A9-7D38-4ADD-8CDA-9DFF75E95E92}" type="presOf" srcId="{6214F874-195C-46ED-B571-2AD5F4867092}" destId="{71B8C54A-17BA-48FA-A5CA-34750DC9F6A6}" srcOrd="0" destOrd="0" presId="urn:microsoft.com/office/officeart/2018/2/layout/IconLabelList"/>
    <dgm:cxn modelId="{39493CB7-B275-40CD-9BE8-A7F797E0E953}" srcId="{484D5C54-5DE4-4E08-86AA-1D4F5525B829}" destId="{88BF59A4-62F1-4250-9F23-F0DF1A109B24}" srcOrd="0" destOrd="0" parTransId="{832DC45D-F70B-4008-84A7-1A4227B4E3F6}" sibTransId="{DC91672D-436C-4162-B0C4-BDAD6DA8AB85}"/>
    <dgm:cxn modelId="{418B2C37-C596-49BE-9AAA-AEEE059BD952}" type="presParOf" srcId="{E4D68249-6D81-4A2A-A7AF-FF310B986C5E}" destId="{5E58A550-0702-4746-AFAC-91579534F229}" srcOrd="0" destOrd="0" presId="urn:microsoft.com/office/officeart/2018/2/layout/IconLabelList"/>
    <dgm:cxn modelId="{ADC4B400-7C13-42EB-83F0-FD0CDDF84F21}" type="presParOf" srcId="{5E58A550-0702-4746-AFAC-91579534F229}" destId="{FC07B4A6-18F8-44B4-A0CA-C80451B9477E}" srcOrd="0" destOrd="0" presId="urn:microsoft.com/office/officeart/2018/2/layout/IconLabelList"/>
    <dgm:cxn modelId="{D2CCF0AB-D1EB-41FE-BBDC-9EE4B888FFED}" type="presParOf" srcId="{5E58A550-0702-4746-AFAC-91579534F229}" destId="{DAB6DF64-2724-4F10-891C-97750EFE6999}" srcOrd="1" destOrd="0" presId="urn:microsoft.com/office/officeart/2018/2/layout/IconLabelList"/>
    <dgm:cxn modelId="{934573AD-799D-4F58-A004-61F1B190D957}" type="presParOf" srcId="{5E58A550-0702-4746-AFAC-91579534F229}" destId="{CCD4349B-0B76-4EB7-A6DA-DFA24FCAC405}" srcOrd="2" destOrd="0" presId="urn:microsoft.com/office/officeart/2018/2/layout/IconLabelList"/>
    <dgm:cxn modelId="{141BB738-8462-4722-9E5F-27ED1ACDBC9C}" type="presParOf" srcId="{E4D68249-6D81-4A2A-A7AF-FF310B986C5E}" destId="{30A71C8C-11DB-4555-8EA7-F869B07B76FA}" srcOrd="1" destOrd="0" presId="urn:microsoft.com/office/officeart/2018/2/layout/IconLabelList"/>
    <dgm:cxn modelId="{AB4C9DC3-B7E0-4D70-9173-D7D29B181165}" type="presParOf" srcId="{E4D68249-6D81-4A2A-A7AF-FF310B986C5E}" destId="{4C69409B-D410-4980-BFCB-575507709CA2}" srcOrd="2" destOrd="0" presId="urn:microsoft.com/office/officeart/2018/2/layout/IconLabelList"/>
    <dgm:cxn modelId="{36937EC2-264B-489B-910C-302C5B9DD52E}" type="presParOf" srcId="{4C69409B-D410-4980-BFCB-575507709CA2}" destId="{522F6120-05D4-41AA-8BA6-0184A56EB30F}" srcOrd="0" destOrd="0" presId="urn:microsoft.com/office/officeart/2018/2/layout/IconLabelList"/>
    <dgm:cxn modelId="{1E317FA5-FB61-4737-AD0B-92BAD7B3A9BA}" type="presParOf" srcId="{4C69409B-D410-4980-BFCB-575507709CA2}" destId="{0165BAF7-DEAF-47CE-BC76-A497C054E6BF}" srcOrd="1" destOrd="0" presId="urn:microsoft.com/office/officeart/2018/2/layout/IconLabelList"/>
    <dgm:cxn modelId="{6DC08098-D030-4EC9-B7B1-0D01B1801763}" type="presParOf" srcId="{4C69409B-D410-4980-BFCB-575507709CA2}" destId="{71B8C54A-17BA-48FA-A5CA-34750DC9F6A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48222-251A-45E4-9CF9-11E11F2C59FB}">
      <dsp:nvSpPr>
        <dsp:cNvPr id="0" name=""/>
        <dsp:cNvSpPr/>
      </dsp:nvSpPr>
      <dsp:spPr>
        <a:xfrm>
          <a:off x="0" y="109442"/>
          <a:ext cx="10515600" cy="898560"/>
        </a:xfrm>
        <a:prstGeom prst="roundRect">
          <a:avLst/>
        </a:prstGeom>
        <a:solidFill>
          <a:srgbClr val="48001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At lære om konceptet Hjernesund</a:t>
          </a:r>
          <a:endParaRPr lang="en-US" sz="2400" kern="1200" dirty="0">
            <a:solidFill>
              <a:srgbClr val="48001D"/>
            </a:solidFill>
          </a:endParaRPr>
        </a:p>
      </dsp:txBody>
      <dsp:txXfrm>
        <a:off x="43864" y="153306"/>
        <a:ext cx="10427872" cy="810832"/>
      </dsp:txXfrm>
    </dsp:sp>
    <dsp:sp modelId="{4AAC5515-4EEC-4441-96DF-C0DBF23902E8}">
      <dsp:nvSpPr>
        <dsp:cNvPr id="0" name=""/>
        <dsp:cNvSpPr/>
      </dsp:nvSpPr>
      <dsp:spPr>
        <a:xfrm>
          <a:off x="0" y="1048081"/>
          <a:ext cx="10515600" cy="898560"/>
        </a:xfrm>
        <a:prstGeom prst="roundRect">
          <a:avLst/>
        </a:prstGeom>
        <a:solidFill>
          <a:srgbClr val="7C519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At blive bekendt med format og metode på Hjernesund-holdene</a:t>
          </a:r>
          <a:endParaRPr lang="en-US" sz="2400" kern="1200" dirty="0"/>
        </a:p>
      </dsp:txBody>
      <dsp:txXfrm>
        <a:off x="43864" y="1091945"/>
        <a:ext cx="10427872" cy="810832"/>
      </dsp:txXfrm>
    </dsp:sp>
    <dsp:sp modelId="{4B1B54C2-428B-4DBD-BD93-E083EE420EE0}">
      <dsp:nvSpPr>
        <dsp:cNvPr id="0" name=""/>
        <dsp:cNvSpPr/>
      </dsp:nvSpPr>
      <dsp:spPr>
        <a:xfrm>
          <a:off x="0" y="1973355"/>
          <a:ext cx="10515600" cy="898560"/>
        </a:xfrm>
        <a:prstGeom prst="roundRect">
          <a:avLst/>
        </a:prstGeom>
        <a:solidFill>
          <a:srgbClr val="AF010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At prøve et par af øvelserne af sammen</a:t>
          </a:r>
          <a:endParaRPr lang="en-US" sz="2400" kern="1200" dirty="0"/>
        </a:p>
      </dsp:txBody>
      <dsp:txXfrm>
        <a:off x="43864" y="2017219"/>
        <a:ext cx="10427872" cy="810832"/>
      </dsp:txXfrm>
    </dsp:sp>
    <dsp:sp modelId="{7D869F20-025B-43FB-9339-A61599C37172}">
      <dsp:nvSpPr>
        <dsp:cNvPr id="0" name=""/>
        <dsp:cNvSpPr/>
      </dsp:nvSpPr>
      <dsp:spPr>
        <a:xfrm>
          <a:off x="0" y="2941035"/>
          <a:ext cx="10515600" cy="898560"/>
        </a:xfrm>
        <a:prstGeom prst="roundRect">
          <a:avLst/>
        </a:prstGeom>
        <a:solidFill>
          <a:srgbClr val="00502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strike="noStrike" kern="1200" dirty="0"/>
            <a:t>At blive inspireret til hjernesunde handlinger i hverdagen</a:t>
          </a:r>
          <a:endParaRPr lang="en-US" sz="2400" strike="noStrike" kern="1200" dirty="0"/>
        </a:p>
      </dsp:txBody>
      <dsp:txXfrm>
        <a:off x="43864" y="2984899"/>
        <a:ext cx="10427872" cy="810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72C9-B198-4D0C-BF99-9F4D1DC8DF27}">
      <dsp:nvSpPr>
        <dsp:cNvPr id="0" name=""/>
        <dsp:cNvSpPr/>
      </dsp:nvSpPr>
      <dsp:spPr>
        <a:xfrm>
          <a:off x="73577" y="159234"/>
          <a:ext cx="1505899" cy="1505899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14478-72BA-4BA5-BF4E-C010E9D038C5}">
      <dsp:nvSpPr>
        <dsp:cNvPr id="0" name=""/>
        <dsp:cNvSpPr/>
      </dsp:nvSpPr>
      <dsp:spPr>
        <a:xfrm>
          <a:off x="389816" y="475473"/>
          <a:ext cx="873421" cy="87342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9A9A1-3B70-4162-9EBE-715729DB4DC6}">
      <dsp:nvSpPr>
        <dsp:cNvPr id="0" name=""/>
        <dsp:cNvSpPr/>
      </dsp:nvSpPr>
      <dsp:spPr>
        <a:xfrm>
          <a:off x="1902169" y="159234"/>
          <a:ext cx="3549620" cy="150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10-12 personer med let til moderat demens per hold</a:t>
          </a:r>
          <a:endParaRPr lang="en-US" sz="1900" kern="1200" dirty="0"/>
        </a:p>
      </dsp:txBody>
      <dsp:txXfrm>
        <a:off x="1902169" y="159234"/>
        <a:ext cx="3549620" cy="1505899"/>
      </dsp:txXfrm>
    </dsp:sp>
    <dsp:sp modelId="{6FC0B8BE-A8E3-43E6-97AB-A05A311DC27E}">
      <dsp:nvSpPr>
        <dsp:cNvPr id="0" name=""/>
        <dsp:cNvSpPr/>
      </dsp:nvSpPr>
      <dsp:spPr>
        <a:xfrm>
          <a:off x="6070285" y="159234"/>
          <a:ext cx="1505899" cy="1505899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15FA8-519A-436F-B76F-2C0A98709BD9}">
      <dsp:nvSpPr>
        <dsp:cNvPr id="0" name=""/>
        <dsp:cNvSpPr/>
      </dsp:nvSpPr>
      <dsp:spPr>
        <a:xfrm>
          <a:off x="6386524" y="475473"/>
          <a:ext cx="873421" cy="87342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BA64A-FD81-41FA-8F34-E8FF21AC058A}">
      <dsp:nvSpPr>
        <dsp:cNvPr id="0" name=""/>
        <dsp:cNvSpPr/>
      </dsp:nvSpPr>
      <dsp:spPr>
        <a:xfrm>
          <a:off x="7898877" y="159234"/>
          <a:ext cx="3549620" cy="150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Hjernesund-holdene kører en gang ugentlig i 12 uger</a:t>
          </a:r>
          <a:br>
            <a:rPr lang="da-DK" sz="1900" kern="1200" dirty="0"/>
          </a:br>
          <a:endParaRPr lang="en-US" sz="1900" kern="1200" dirty="0"/>
        </a:p>
      </dsp:txBody>
      <dsp:txXfrm>
        <a:off x="7898877" y="159234"/>
        <a:ext cx="3549620" cy="1505899"/>
      </dsp:txXfrm>
    </dsp:sp>
    <dsp:sp modelId="{9BD7562F-C346-4005-9C61-605B62CC5A15}">
      <dsp:nvSpPr>
        <dsp:cNvPr id="0" name=""/>
        <dsp:cNvSpPr/>
      </dsp:nvSpPr>
      <dsp:spPr>
        <a:xfrm>
          <a:off x="73577" y="2347237"/>
          <a:ext cx="1505899" cy="1505899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F7059-1D19-41DC-A00B-EEDA1F4E5583}">
      <dsp:nvSpPr>
        <dsp:cNvPr id="0" name=""/>
        <dsp:cNvSpPr/>
      </dsp:nvSpPr>
      <dsp:spPr>
        <a:xfrm>
          <a:off x="389816" y="2663475"/>
          <a:ext cx="873421" cy="87342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419BF-C06C-42C0-8CF9-C999F3C1D904}">
      <dsp:nvSpPr>
        <dsp:cNvPr id="0" name=""/>
        <dsp:cNvSpPr/>
      </dsp:nvSpPr>
      <dsp:spPr>
        <a:xfrm>
          <a:off x="1902169" y="2347237"/>
          <a:ext cx="3549620" cy="150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Ledes </a:t>
          </a:r>
          <a:r>
            <a:rPr lang="en-US" sz="1900" kern="1200" dirty="0" err="1"/>
            <a:t>af</a:t>
          </a:r>
          <a:r>
            <a:rPr lang="en-US" sz="1900" kern="1200" dirty="0"/>
            <a:t> </a:t>
          </a:r>
          <a:r>
            <a:rPr lang="en-US" sz="1900" kern="1200" dirty="0" err="1"/>
            <a:t>tre</a:t>
          </a:r>
          <a:r>
            <a:rPr lang="en-US" sz="1900" kern="1200" dirty="0"/>
            <a:t> </a:t>
          </a:r>
          <a:r>
            <a:rPr lang="en-US" sz="1900" kern="1200" dirty="0" err="1"/>
            <a:t>frivillige</a:t>
          </a:r>
          <a:r>
            <a:rPr lang="en-US" sz="1900" kern="1200" dirty="0"/>
            <a:t> </a:t>
          </a:r>
          <a:r>
            <a:rPr lang="en-US" sz="1900" kern="1200" dirty="0" err="1"/>
            <a:t>tovholdere</a:t>
          </a:r>
          <a:r>
            <a:rPr lang="en-US" sz="1900" kern="1200" dirty="0"/>
            <a:t> </a:t>
          </a:r>
        </a:p>
      </dsp:txBody>
      <dsp:txXfrm>
        <a:off x="1902169" y="2347237"/>
        <a:ext cx="3549620" cy="1505899"/>
      </dsp:txXfrm>
    </dsp:sp>
    <dsp:sp modelId="{146A5A14-8F29-4173-94DF-0E6ED7F6E7C6}">
      <dsp:nvSpPr>
        <dsp:cNvPr id="0" name=""/>
        <dsp:cNvSpPr/>
      </dsp:nvSpPr>
      <dsp:spPr>
        <a:xfrm>
          <a:off x="6070285" y="2347237"/>
          <a:ext cx="1505899" cy="1505899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FB51E-4778-484A-8C0F-311B2BFFA2AC}">
      <dsp:nvSpPr>
        <dsp:cNvPr id="0" name=""/>
        <dsp:cNvSpPr/>
      </dsp:nvSpPr>
      <dsp:spPr>
        <a:xfrm>
          <a:off x="6386524" y="2663475"/>
          <a:ext cx="873421" cy="873421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C3F8C-E322-4C0D-AA36-30AAA08980FD}">
      <dsp:nvSpPr>
        <dsp:cNvPr id="0" name=""/>
        <dsp:cNvSpPr/>
      </dsp:nvSpPr>
      <dsp:spPr>
        <a:xfrm>
          <a:off x="7898877" y="2347237"/>
          <a:ext cx="3549620" cy="150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Fokus på forsinkelse i udviklingen af demenssymptomer og styrkelse af sociale fællesskaber</a:t>
          </a:r>
          <a:endParaRPr lang="en-US" sz="1900" kern="1200" dirty="0"/>
        </a:p>
      </dsp:txBody>
      <dsp:txXfrm>
        <a:off x="7898877" y="2347237"/>
        <a:ext cx="3549620" cy="1505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7B4A6-18F8-44B4-A0CA-C80451B9477E}">
      <dsp:nvSpPr>
        <dsp:cNvPr id="0" name=""/>
        <dsp:cNvSpPr/>
      </dsp:nvSpPr>
      <dsp:spPr>
        <a:xfrm>
          <a:off x="2160384" y="364421"/>
          <a:ext cx="2460268" cy="263715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4349B-0B76-4EB7-A6DA-DFA24FCAC405}">
      <dsp:nvSpPr>
        <dsp:cNvPr id="0" name=""/>
        <dsp:cNvSpPr/>
      </dsp:nvSpPr>
      <dsp:spPr>
        <a:xfrm>
          <a:off x="1230519" y="312511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>
              <a:solidFill>
                <a:srgbClr val="48001D"/>
              </a:solidFill>
            </a:rPr>
            <a:t>1. Historiske begivenheder</a:t>
          </a:r>
          <a:endParaRPr lang="en-US" sz="2400" kern="1200" dirty="0">
            <a:solidFill>
              <a:srgbClr val="48001D"/>
            </a:solidFill>
          </a:endParaRPr>
        </a:p>
      </dsp:txBody>
      <dsp:txXfrm>
        <a:off x="1230519" y="3125117"/>
        <a:ext cx="4320000" cy="720000"/>
      </dsp:txXfrm>
    </dsp:sp>
    <dsp:sp modelId="{522F6120-05D4-41AA-8BA6-0184A56EB30F}">
      <dsp:nvSpPr>
        <dsp:cNvPr id="0" name=""/>
        <dsp:cNvSpPr/>
      </dsp:nvSpPr>
      <dsp:spPr>
        <a:xfrm>
          <a:off x="7175119" y="346361"/>
          <a:ext cx="2582798" cy="270939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8C54A-17BA-48FA-A5CA-34750DC9F6A6}">
      <dsp:nvSpPr>
        <dsp:cNvPr id="0" name=""/>
        <dsp:cNvSpPr/>
      </dsp:nvSpPr>
      <dsp:spPr>
        <a:xfrm>
          <a:off x="6306519" y="31431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>
              <a:solidFill>
                <a:srgbClr val="48001D"/>
              </a:solidFill>
            </a:rPr>
            <a:t>2. Billeder af personer</a:t>
          </a:r>
          <a:endParaRPr lang="en-US" sz="2400" kern="1200" dirty="0">
            <a:solidFill>
              <a:srgbClr val="48001D"/>
            </a:solidFill>
          </a:endParaRPr>
        </a:p>
      </dsp:txBody>
      <dsp:txXfrm>
        <a:off x="6306519" y="3143177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229B2-1820-4F14-AF90-DABF30D732A3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DF517-989C-448D-B6E1-B31AAF3104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03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20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394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C4DDE-C190-1A14-5422-E1A809A84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84B073C-FA57-F04A-A20B-EA17DF1B0B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A2BD50F-E5FE-E2D3-FF5A-749C5C1D4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D8EDE06-F243-2D6D-2602-7F4286584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251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599C3-A0A6-BE3F-EBC6-43CDE76BD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1F47E50-2DC7-BBF2-36C7-8FB166383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D66DCA5-32E7-5594-BE85-C6CE43E54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A626F4-5685-09A0-B783-1F14CBC2E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1052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F2455-82E7-48D3-0476-3A8D81F15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3EC2788-162D-056A-2124-9558DE216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0DE2E49-45B6-4C5D-AFE5-D57636408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A508735-3A45-A2D9-D590-56F32BE52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6075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F9939-3915-393A-032B-434E18AD5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052A9EE-2E7B-D572-E76C-89056AA46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26DCE7D-7953-EB7B-5C60-ABBA77BA3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25589E2-CB79-1316-C64F-86D82AE01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0085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solidFill>
                <a:srgbClr val="FBF8FB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6296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7954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052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112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157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338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367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571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30903-357B-AD62-070D-3F7F37BF9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2CABF24-1828-FF58-9C27-B2298B8F4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4DA9620-2F11-CA29-0B9E-A553DA3A8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19E1434-1CCD-CF0A-DFB5-0223462971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2527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463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BE9E2-D2C9-0447-5F8E-DB0DAE8CD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61DFCBC-64A5-D381-C56D-8855756EA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50E29B8-6D0D-B200-31DE-F82E2C36C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1687B77-A10D-3F46-CB7B-6BB44E4E9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734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B2192-F8A8-A907-A1E1-1E18D4DF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C76A5AF-27E5-53EF-BB2E-367783158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F3F342-CA6B-0210-D5A0-4B2814BA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B47-B626-484B-A480-36DE7E4016D5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841DEE-665D-0F95-9F42-AB448482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901489-FE09-420F-9FD7-1581E208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5DE-9B25-4C19-A26E-03ED59282D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567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E8BA6-BB5C-8C6B-3647-0E950954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695A5D-83AF-405E-CAE5-766174654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D044BA-62BC-7275-DA0C-BA4C7392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B47-B626-484B-A480-36DE7E4016D5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37145F-0420-6034-2A57-A2BCEA37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EEFD40-7A04-2A89-86FC-B494E31B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5DE-9B25-4C19-A26E-03ED59282D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448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9F9CCE8-A4F3-CCE3-9516-978A7F9CC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D11A245-147D-566C-BED3-6EAEB7217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685746-4249-96FD-8036-D7AB0E72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B47-B626-484B-A480-36DE7E4016D5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E87F8B4-53EB-88A7-1813-B509876D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8CBDE8-A2D9-029D-F09E-A9346AA2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5DE-9B25-4C19-A26E-03ED59282D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0636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6073290-6CD7-4668-409B-25DB81F84D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AF36EB-09FE-9740-808B-C47BC87BBE0E}" type="datetime2">
              <a:rPr lang="da-DK" smtClean="0"/>
              <a:t>14. november 2025</a:t>
            </a:fld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E7F8DC1-D9E3-8D3D-4D9A-B8EA2CE3C4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36E02BC6-5749-29B8-35C7-E6254812C6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3660823-473C-835E-F798-BE9BF237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51556"/>
            <a:ext cx="11522075" cy="2787948"/>
          </a:xfrm>
        </p:spPr>
        <p:txBody>
          <a:bodyPr/>
          <a:lstStyle>
            <a:lvl1pPr>
              <a:defRPr sz="12000" spc="-150" baseline="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AC7515F-F2F5-C35B-FAE2-2E0E373E52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2" y="3681487"/>
            <a:ext cx="7560000" cy="17484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71B673-4195-2972-28FB-06E523B6B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20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side fuld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56A1D-9739-5CB6-CF64-77F5B26A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25AB8824-8F96-3B6A-82FC-F577A97DCC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4963" y="1628775"/>
            <a:ext cx="11522076" cy="4012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CD0B3F-81CA-F391-ACEA-4662ECFA5E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E45E5C-EF26-6040-B732-A4130139CD00}" type="datetime2">
              <a:rPr lang="da-DK" smtClean="0"/>
              <a:t>14. november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9A8BF8-7A2E-C792-7C21-273699DC9B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E4A1DC-E5C1-2936-E69A-5BEB5CA2E9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BE2AA2-6643-DEA5-652F-815267B67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5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03C1A-FB87-8B4E-24AA-5289F7506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0F5B72-593F-B62C-A7AF-2E524AE85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10AD96-4F67-0C95-9421-E5A8B089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B47-B626-484B-A480-36DE7E4016D5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25E94BB-489C-1BA0-CCEC-F9BA6BD1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4426D50-17F1-0335-A302-022105BB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5DE-9B25-4C19-A26E-03ED59282D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634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1AD40-2133-5203-FBC6-758261A4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5BF735C-E4D6-DB37-95CE-FCB52B806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C52128-6335-012F-F44B-D89A2B54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B47-B626-484B-A480-36DE7E4016D5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F15B66-E0B9-7A56-C2EC-3ABC576B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03A577-6F45-75C5-C903-04E7108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5DE-9B25-4C19-A26E-03ED59282D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994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85680-E12E-035F-10B4-558AB1B0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94A505-45D7-FFC2-FB43-A01D9B371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FBEC149-184E-4D8F-A7CA-5D1A5E4CE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04E2828-9D83-9385-30F3-B0E950A2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B47-B626-484B-A480-36DE7E4016D5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F00285A-EC35-D644-DBEB-31B3E98D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2407B13-BC69-8A71-8B07-B3399291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5DE-9B25-4C19-A26E-03ED59282D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97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A60D6-10E2-82DF-254E-407C4E2E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E0236F0-4E92-08DF-FD04-5E531CD16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35E5559-3BE9-B20E-2D97-1CC8B25B8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A13CBA8-7B1A-D07F-B400-F4EF40E2E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6B15CD1-DD86-97AC-899E-3D340F318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70FAA2C-B8DF-62CC-182B-EA0AB293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B47-B626-484B-A480-36DE7E4016D5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991E2D4-3AD6-46FC-AA7C-D12C6ADE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02956A2-31B5-FDE5-3E6D-F9154773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5DE-9B25-4C19-A26E-03ED59282D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935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A74E9-0113-4AAC-D15F-3747E6E1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DEE6271-3229-3145-39AA-A33EA05C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B47-B626-484B-A480-36DE7E4016D5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070BF73-1BAE-7164-E7C5-148E6E71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6739E3F-0BDC-28F5-34BF-8A0D99E2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5DE-9B25-4C19-A26E-03ED59282D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677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16A6417-5861-9AF0-E3D5-F61D00CF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B47-B626-484B-A480-36DE7E4016D5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6A7701F-32EB-B8D8-EEF7-F70B6AAB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A0EDDF8-0FBA-A245-8727-12CDB265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5DE-9B25-4C19-A26E-03ED59282D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115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9BEC7-7DCA-92A9-C1BE-64FA6B9D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FD0E5F-E955-3071-C5E3-DB520DE78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E703832-24AC-AE82-D01D-753F27882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D5721F9-73F4-1720-200B-2948B52E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B47-B626-484B-A480-36DE7E4016D5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705ACCB-CE4A-0295-12A5-56DD5B09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4AE98C-F9A1-D75D-8E47-6FBD7A6F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5DE-9B25-4C19-A26E-03ED59282D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391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6C584-1C91-7527-BDA7-BB028442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8ABFC40-0BA0-3A77-1994-D9982EDA9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9C0DF9F-5573-D687-CBB6-7C86D09D4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0D537A1-6B00-E3ED-6AFF-2876D725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B47-B626-484B-A480-36DE7E4016D5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F85C3AE-0A5E-3235-DC3A-E0E20E500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BD5BEA5-5446-8B1D-B9CA-651CCD2B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5DE-9B25-4C19-A26E-03ED59282D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141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6FCB926-8887-16C6-B9BF-F37645FD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3384318-1200-4A96-62F8-BDE35821E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4E412A1-D345-CDC4-F6C1-AF89E0651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C4B47-B626-484B-A480-36DE7E4016D5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2E26D0-563F-760F-9A80-C023A738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22FBED-553C-4822-9AE1-63BFEA5E7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54E5DE-9B25-4C19-A26E-03ED59282D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14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A9879A8-CD7C-1AED-FCF7-8ED393A38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097" y="1102493"/>
            <a:ext cx="9967986" cy="2787948"/>
          </a:xfrm>
        </p:spPr>
        <p:txBody>
          <a:bodyPr>
            <a:normAutofit/>
          </a:bodyPr>
          <a:lstStyle/>
          <a:p>
            <a:r>
              <a:rPr lang="da-DK" sz="8800" dirty="0">
                <a:solidFill>
                  <a:srgbClr val="FBF8FB"/>
                </a:solidFill>
                <a:highlight>
                  <a:srgbClr val="48001D"/>
                </a:highlight>
              </a:rPr>
              <a:t> Hjernesund</a:t>
            </a:r>
            <a:r>
              <a:rPr lang="da-DK" sz="8800" dirty="0">
                <a:solidFill>
                  <a:srgbClr val="48001D"/>
                </a:solidFill>
                <a:highlight>
                  <a:srgbClr val="48001D"/>
                </a:highlight>
              </a:rPr>
              <a:t>.</a:t>
            </a:r>
            <a:r>
              <a:rPr lang="da-DK" sz="8800" dirty="0">
                <a:solidFill>
                  <a:srgbClr val="FBF8FB"/>
                </a:solidFill>
                <a:highlight>
                  <a:srgbClr val="48001D"/>
                </a:highlight>
              </a:rPr>
              <a:t> 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E221BF1B-374F-C2B3-77BD-71AAB578CA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097" y="3304174"/>
            <a:ext cx="9572032" cy="1748469"/>
          </a:xfrm>
        </p:spPr>
        <p:txBody>
          <a:bodyPr>
            <a:normAutofit fontScale="55000" lnSpcReduction="20000"/>
          </a:bodyPr>
          <a:lstStyle/>
          <a:p>
            <a:r>
              <a:rPr lang="da-DK" sz="4500" b="1" dirty="0">
                <a:solidFill>
                  <a:srgbClr val="48001D"/>
                </a:solidFill>
              </a:rPr>
              <a:t>Træning og fællesskab for mennesker med demens</a:t>
            </a:r>
          </a:p>
          <a:p>
            <a:endParaRPr lang="da-DK" sz="3200" dirty="0">
              <a:solidFill>
                <a:srgbClr val="48001D"/>
              </a:solidFill>
            </a:endParaRPr>
          </a:p>
          <a:p>
            <a:endParaRPr lang="da-DK" sz="3200" dirty="0">
              <a:solidFill>
                <a:srgbClr val="48001D"/>
              </a:solidFill>
            </a:endParaRPr>
          </a:p>
          <a:p>
            <a:r>
              <a:rPr lang="da-DK" sz="3200" dirty="0">
                <a:solidFill>
                  <a:srgbClr val="AF0105"/>
                </a:solidFill>
              </a:rPr>
              <a:t>Seminar på Alzheimerforeningens Frivilligdag 2025</a:t>
            </a:r>
          </a:p>
          <a:p>
            <a:r>
              <a:rPr lang="da-DK" sz="3200" dirty="0">
                <a:solidFill>
                  <a:srgbClr val="AF0105"/>
                </a:solidFill>
              </a:rPr>
              <a:t>ved Sofie Dunkerley, </a:t>
            </a:r>
            <a:r>
              <a:rPr lang="da-DK" sz="3200" dirty="0" err="1">
                <a:solidFill>
                  <a:srgbClr val="AF0105"/>
                </a:solidFill>
              </a:rPr>
              <a:t>Videnskonsulent</a:t>
            </a:r>
            <a:endParaRPr lang="da-DK" sz="3200" dirty="0">
              <a:solidFill>
                <a:srgbClr val="AF01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3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7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67F2EC-1A91-06AA-5D41-65B21910D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06A1A06E-4B22-6536-C264-9FBC9AB9F9EF}"/>
              </a:ext>
            </a:extLst>
          </p:cNvPr>
          <p:cNvSpPr/>
          <p:nvPr/>
        </p:nvSpPr>
        <p:spPr>
          <a:xfrm>
            <a:off x="2885333" y="4011062"/>
            <a:ext cx="2359307" cy="2245489"/>
          </a:xfrm>
          <a:prstGeom prst="ellipse">
            <a:avLst/>
          </a:prstGeom>
          <a:solidFill>
            <a:srgbClr val="7C51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b="1" dirty="0"/>
              <a:t>Kognitiv stimulation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3A510AF-70C2-9F23-500D-82A25CAD5BCF}"/>
              </a:ext>
            </a:extLst>
          </p:cNvPr>
          <p:cNvSpPr/>
          <p:nvPr/>
        </p:nvSpPr>
        <p:spPr>
          <a:xfrm>
            <a:off x="4898675" y="1684608"/>
            <a:ext cx="2359307" cy="2245489"/>
          </a:xfrm>
          <a:prstGeom prst="ellipse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b="1" dirty="0"/>
              <a:t>Fysisk træning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8250F6F-5FA9-E87C-5587-4E351D9BB30D}"/>
              </a:ext>
            </a:extLst>
          </p:cNvPr>
          <p:cNvSpPr/>
          <p:nvPr/>
        </p:nvSpPr>
        <p:spPr>
          <a:xfrm>
            <a:off x="6967306" y="4011063"/>
            <a:ext cx="2359307" cy="2245489"/>
          </a:xfrm>
          <a:prstGeom prst="ellipse">
            <a:avLst/>
          </a:prstGeom>
          <a:solidFill>
            <a:srgbClr val="AF01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b="1" dirty="0"/>
              <a:t>Fællesskab</a:t>
            </a:r>
          </a:p>
        </p:txBody>
      </p:sp>
      <p:pic>
        <p:nvPicPr>
          <p:cNvPr id="11" name="Grafik 10" descr="Linjepil: Kurve med uret med massiv udfyldning">
            <a:extLst>
              <a:ext uri="{FF2B5EF4-FFF2-40B4-BE49-F238E27FC236}">
                <a16:creationId xmlns:a16="http://schemas.microsoft.com/office/drawing/2014/main" id="{45A48EAC-0828-BA77-89B8-F5BD68B6C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665004" y="2706089"/>
            <a:ext cx="914400" cy="914400"/>
          </a:xfrm>
          <a:prstGeom prst="rect">
            <a:avLst/>
          </a:prstGeom>
        </p:spPr>
      </p:pic>
      <p:pic>
        <p:nvPicPr>
          <p:cNvPr id="12" name="Grafik 11" descr="Linjepil: Kurve med uret med massiv udfyldning">
            <a:extLst>
              <a:ext uri="{FF2B5EF4-FFF2-40B4-BE49-F238E27FC236}">
                <a16:creationId xmlns:a16="http://schemas.microsoft.com/office/drawing/2014/main" id="{93A26AC2-F3A6-5AA5-761B-B1CFB5534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577253" y="2706089"/>
            <a:ext cx="914400" cy="914400"/>
          </a:xfrm>
          <a:prstGeom prst="rect">
            <a:avLst/>
          </a:prstGeom>
        </p:spPr>
      </p:pic>
      <p:pic>
        <p:nvPicPr>
          <p:cNvPr id="13" name="Grafik 12" descr="Linjepil: Kurve med uret med massiv udfyldning">
            <a:extLst>
              <a:ext uri="{FF2B5EF4-FFF2-40B4-BE49-F238E27FC236}">
                <a16:creationId xmlns:a16="http://schemas.microsoft.com/office/drawing/2014/main" id="{0D13521B-A660-4CE0-11D4-5DD991041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648773" y="5542193"/>
            <a:ext cx="914400" cy="914400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76326081-9CD9-F616-8935-F14E50055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388" y="3805646"/>
            <a:ext cx="2507208" cy="2548856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612FE495-516D-FF88-06A2-894AC5D2D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196" y="1486851"/>
            <a:ext cx="2412975" cy="2524211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C055EE0B-5821-6CB4-3F24-5762E7F8B9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9406" y="3850831"/>
            <a:ext cx="2506681" cy="2524211"/>
          </a:xfrm>
          <a:prstGeom prst="rect">
            <a:avLst/>
          </a:prstGeom>
        </p:spPr>
      </p:pic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82111233-5EE0-A2D4-7B8A-1D9255960CC8}"/>
              </a:ext>
            </a:extLst>
          </p:cNvPr>
          <p:cNvSpPr/>
          <p:nvPr/>
        </p:nvSpPr>
        <p:spPr>
          <a:xfrm>
            <a:off x="2412656" y="1647363"/>
            <a:ext cx="9109299" cy="2548856"/>
          </a:xfrm>
          <a:prstGeom prst="roundRect">
            <a:avLst/>
          </a:prstGeom>
          <a:ln w="57150">
            <a:solidFill>
              <a:srgbClr val="AF010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a-DK" b="1" dirty="0">
              <a:solidFill>
                <a:srgbClr val="48001D"/>
              </a:solidFill>
            </a:endParaRPr>
          </a:p>
          <a:p>
            <a:pPr lvl="0" algn="ctr">
              <a:defRPr/>
            </a:pPr>
            <a:r>
              <a:rPr lang="da-DK" b="1" dirty="0">
                <a:solidFill>
                  <a:srgbClr val="48001D"/>
                </a:solidFill>
              </a:rPr>
              <a:t>Social aktivitet</a:t>
            </a:r>
          </a:p>
          <a:p>
            <a:pPr lvl="0" algn="ctr">
              <a:defRPr/>
            </a:pPr>
            <a:endParaRPr lang="da-DK" b="1" dirty="0">
              <a:solidFill>
                <a:srgbClr val="48001D"/>
              </a:solidFill>
            </a:endParaRPr>
          </a:p>
          <a:p>
            <a:pPr lvl="0">
              <a:defRPr/>
            </a:pPr>
            <a:r>
              <a:rPr lang="da-DK" dirty="0">
                <a:solidFill>
                  <a:srgbClr val="48001D"/>
                </a:solidFill>
              </a:rPr>
              <a:t>Social aktivitet og fællesskabstænkning er indarbejdet i alle øvelser, men derudover afsluttes holdtræning med ustruktureret social tid med kaffe/kage. </a:t>
            </a:r>
          </a:p>
          <a:p>
            <a:pPr lvl="0">
              <a:defRPr/>
            </a:pPr>
            <a:endParaRPr lang="da-DK" dirty="0">
              <a:solidFill>
                <a:srgbClr val="48001D"/>
              </a:solidFill>
            </a:endParaRPr>
          </a:p>
          <a:p>
            <a:pPr lvl="0">
              <a:defRPr/>
            </a:pPr>
            <a:r>
              <a:rPr lang="da-DK" dirty="0">
                <a:solidFill>
                  <a:srgbClr val="48001D"/>
                </a:solidFill>
              </a:rPr>
              <a:t>Vi forsøger at skabe et rummeligt fællesskab hvor man mødes om nogle fælles tredje, men der også er plads til løs snak og erfaringsudveksling.</a:t>
            </a:r>
          </a:p>
          <a:p>
            <a:pPr algn="ctr"/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A1361C4-363F-151F-B8F2-754508BE43F3}"/>
              </a:ext>
            </a:extLst>
          </p:cNvPr>
          <p:cNvSpPr txBox="1"/>
          <p:nvPr/>
        </p:nvSpPr>
        <p:spPr>
          <a:xfrm>
            <a:off x="3030328" y="60144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48001D"/>
                </a:solidFill>
              </a:rPr>
              <a:t>Metode på holdene</a:t>
            </a:r>
          </a:p>
        </p:txBody>
      </p:sp>
    </p:spTree>
    <p:extLst>
      <p:ext uri="{BB962C8B-B14F-4D97-AF65-F5344CB8AC3E}">
        <p14:creationId xmlns:p14="http://schemas.microsoft.com/office/powerpoint/2010/main" val="132419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7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01FB00-D7A9-6991-9E07-199E710D6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5DBABE17-FE13-0B13-A082-2B7AD6A9DBA2}"/>
              </a:ext>
            </a:extLst>
          </p:cNvPr>
          <p:cNvSpPr/>
          <p:nvPr/>
        </p:nvSpPr>
        <p:spPr>
          <a:xfrm>
            <a:off x="2885333" y="4011062"/>
            <a:ext cx="2359307" cy="2245489"/>
          </a:xfrm>
          <a:prstGeom prst="ellipse">
            <a:avLst/>
          </a:prstGeom>
          <a:solidFill>
            <a:srgbClr val="7C51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b="1" dirty="0"/>
              <a:t>Kognitiv stimulation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9462BBC-A758-BCF4-7500-1AD00A6FAB43}"/>
              </a:ext>
            </a:extLst>
          </p:cNvPr>
          <p:cNvSpPr/>
          <p:nvPr/>
        </p:nvSpPr>
        <p:spPr>
          <a:xfrm>
            <a:off x="4898675" y="1684608"/>
            <a:ext cx="2359307" cy="2245489"/>
          </a:xfrm>
          <a:prstGeom prst="ellipse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b="1" dirty="0"/>
              <a:t>Fysisk træning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AE9DDD7-60BF-3778-9264-FC85FC3714AE}"/>
              </a:ext>
            </a:extLst>
          </p:cNvPr>
          <p:cNvSpPr/>
          <p:nvPr/>
        </p:nvSpPr>
        <p:spPr>
          <a:xfrm>
            <a:off x="6967306" y="4011063"/>
            <a:ext cx="2359307" cy="2245489"/>
          </a:xfrm>
          <a:prstGeom prst="ellipse">
            <a:avLst/>
          </a:prstGeom>
          <a:solidFill>
            <a:srgbClr val="AF01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b="1" dirty="0"/>
              <a:t>Fællesskab</a:t>
            </a:r>
          </a:p>
        </p:txBody>
      </p:sp>
      <p:pic>
        <p:nvPicPr>
          <p:cNvPr id="11" name="Grafik 10" descr="Linjepil: Kurve med uret med massiv udfyldning">
            <a:extLst>
              <a:ext uri="{FF2B5EF4-FFF2-40B4-BE49-F238E27FC236}">
                <a16:creationId xmlns:a16="http://schemas.microsoft.com/office/drawing/2014/main" id="{157F5210-A166-939C-F1A4-3C9A89F5E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665004" y="2706089"/>
            <a:ext cx="914400" cy="914400"/>
          </a:xfrm>
          <a:prstGeom prst="rect">
            <a:avLst/>
          </a:prstGeom>
        </p:spPr>
      </p:pic>
      <p:pic>
        <p:nvPicPr>
          <p:cNvPr id="12" name="Grafik 11" descr="Linjepil: Kurve med uret med massiv udfyldning">
            <a:extLst>
              <a:ext uri="{FF2B5EF4-FFF2-40B4-BE49-F238E27FC236}">
                <a16:creationId xmlns:a16="http://schemas.microsoft.com/office/drawing/2014/main" id="{7151005D-F6FA-55D7-F746-E136AD8C6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577253" y="2706089"/>
            <a:ext cx="914400" cy="914400"/>
          </a:xfrm>
          <a:prstGeom prst="rect">
            <a:avLst/>
          </a:prstGeom>
        </p:spPr>
      </p:pic>
      <p:pic>
        <p:nvPicPr>
          <p:cNvPr id="13" name="Grafik 12" descr="Linjepil: Kurve med uret med massiv udfyldning">
            <a:extLst>
              <a:ext uri="{FF2B5EF4-FFF2-40B4-BE49-F238E27FC236}">
                <a16:creationId xmlns:a16="http://schemas.microsoft.com/office/drawing/2014/main" id="{E2680A4D-2DB5-0FEE-AEE2-4648A5189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648773" y="5542193"/>
            <a:ext cx="914400" cy="91440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3A4626C5-90AE-36DC-78A3-8B8394185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388" y="3805646"/>
            <a:ext cx="2507208" cy="2548856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EA37E7AB-DDCE-4BFE-E85E-A17F5857B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196" y="1486851"/>
            <a:ext cx="2412975" cy="2524211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4E383F3F-B161-4C42-694C-6FBF63F98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9406" y="3850831"/>
            <a:ext cx="2506681" cy="2524211"/>
          </a:xfrm>
          <a:prstGeom prst="rect">
            <a:avLst/>
          </a:prstGeom>
        </p:spPr>
      </p:pic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7182D998-DDE9-8E8F-A3AF-06619BDE0AF8}"/>
              </a:ext>
            </a:extLst>
          </p:cNvPr>
          <p:cNvSpPr/>
          <p:nvPr/>
        </p:nvSpPr>
        <p:spPr>
          <a:xfrm>
            <a:off x="847206" y="2560819"/>
            <a:ext cx="9485513" cy="2810330"/>
          </a:xfrm>
          <a:prstGeom prst="roundRect">
            <a:avLst/>
          </a:prstGeom>
          <a:solidFill>
            <a:srgbClr val="FBF8FB"/>
          </a:solidFill>
          <a:ln w="57150">
            <a:solidFill>
              <a:srgbClr val="7C51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a-DK" b="1" dirty="0">
                <a:solidFill>
                  <a:srgbClr val="48001D"/>
                </a:solidFill>
              </a:rPr>
              <a:t>Kognitiv stimulering</a:t>
            </a:r>
          </a:p>
          <a:p>
            <a:pPr lvl="0">
              <a:defRPr/>
            </a:pPr>
            <a:endParaRPr lang="da-DK" b="1" dirty="0">
              <a:solidFill>
                <a:srgbClr val="48001D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48001D"/>
                </a:solidFill>
              </a:rPr>
              <a:t>Kognitivt stimulerende øvelser især inspireret af </a:t>
            </a:r>
            <a:r>
              <a:rPr lang="da-DK" dirty="0" err="1">
                <a:solidFill>
                  <a:srgbClr val="48001D"/>
                </a:solidFill>
              </a:rPr>
              <a:t>evidensbaserede</a:t>
            </a:r>
            <a:r>
              <a:rPr lang="da-DK" b="1" dirty="0" err="1">
                <a:solidFill>
                  <a:srgbClr val="48001D"/>
                </a:solidFill>
              </a:rPr>
              <a:t>”Cognitive</a:t>
            </a:r>
            <a:r>
              <a:rPr lang="da-DK" b="1" dirty="0">
                <a:solidFill>
                  <a:srgbClr val="48001D"/>
                </a:solidFill>
              </a:rPr>
              <a:t> stimulation </a:t>
            </a:r>
            <a:r>
              <a:rPr lang="da-DK" b="1" dirty="0" err="1">
                <a:solidFill>
                  <a:srgbClr val="48001D"/>
                </a:solidFill>
              </a:rPr>
              <a:t>therapy</a:t>
            </a:r>
            <a:r>
              <a:rPr lang="da-DK" b="1" dirty="0">
                <a:solidFill>
                  <a:srgbClr val="48001D"/>
                </a:solidFill>
              </a:rPr>
              <a:t>” (CST). </a:t>
            </a:r>
          </a:p>
          <a:p>
            <a:pPr>
              <a:defRPr/>
            </a:pPr>
            <a:endParaRPr lang="da-DK" b="1" dirty="0">
              <a:solidFill>
                <a:srgbClr val="48001D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48001D"/>
                </a:solidFill>
              </a:rPr>
              <a:t>CST har vist signifikant effekt på kognitive evner, </a:t>
            </a:r>
            <a:r>
              <a:rPr lang="da-DK" dirty="0" err="1">
                <a:solidFill>
                  <a:srgbClr val="48001D"/>
                </a:solidFill>
              </a:rPr>
              <a:t>neuropsykiatriske</a:t>
            </a:r>
            <a:r>
              <a:rPr lang="da-DK" dirty="0">
                <a:solidFill>
                  <a:srgbClr val="48001D"/>
                </a:solidFill>
              </a:rPr>
              <a:t> symptomer og på livskvalitet.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A92DF5B9-13CB-F30B-62D3-E9D4B1D3ABD1}"/>
              </a:ext>
            </a:extLst>
          </p:cNvPr>
          <p:cNvSpPr txBox="1"/>
          <p:nvPr/>
        </p:nvSpPr>
        <p:spPr>
          <a:xfrm>
            <a:off x="3030328" y="60144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48001D"/>
                </a:solidFill>
              </a:rPr>
              <a:t>Metode på holdene</a:t>
            </a:r>
          </a:p>
        </p:txBody>
      </p:sp>
    </p:spTree>
    <p:extLst>
      <p:ext uri="{BB962C8B-B14F-4D97-AF65-F5344CB8AC3E}">
        <p14:creationId xmlns:p14="http://schemas.microsoft.com/office/powerpoint/2010/main" val="359677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7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8C3A2D-F8AE-D0DF-3DF5-C2AC605EF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C1DA0946-F7F6-104C-5D9A-E203C3E2FE42}"/>
              </a:ext>
            </a:extLst>
          </p:cNvPr>
          <p:cNvSpPr/>
          <p:nvPr/>
        </p:nvSpPr>
        <p:spPr>
          <a:xfrm>
            <a:off x="2885333" y="4011062"/>
            <a:ext cx="2359307" cy="2245489"/>
          </a:xfrm>
          <a:prstGeom prst="ellipse">
            <a:avLst/>
          </a:prstGeom>
          <a:solidFill>
            <a:srgbClr val="7C51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b="1" dirty="0"/>
              <a:t>Kognitiv stimulation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D464171-6C6D-CAF0-46BA-634236FE60BA}"/>
              </a:ext>
            </a:extLst>
          </p:cNvPr>
          <p:cNvSpPr/>
          <p:nvPr/>
        </p:nvSpPr>
        <p:spPr>
          <a:xfrm>
            <a:off x="4898675" y="1684608"/>
            <a:ext cx="2359307" cy="2245489"/>
          </a:xfrm>
          <a:prstGeom prst="ellipse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b="1" dirty="0"/>
              <a:t>Fysisk træning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E6824C8-1402-7573-CA61-4BB2AE5FCBAE}"/>
              </a:ext>
            </a:extLst>
          </p:cNvPr>
          <p:cNvSpPr/>
          <p:nvPr/>
        </p:nvSpPr>
        <p:spPr>
          <a:xfrm>
            <a:off x="6967306" y="4011063"/>
            <a:ext cx="2359307" cy="2245489"/>
          </a:xfrm>
          <a:prstGeom prst="ellipse">
            <a:avLst/>
          </a:prstGeom>
          <a:solidFill>
            <a:srgbClr val="AF01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b="1" dirty="0"/>
              <a:t>Fællesskab</a:t>
            </a:r>
          </a:p>
        </p:txBody>
      </p:sp>
      <p:pic>
        <p:nvPicPr>
          <p:cNvPr id="11" name="Grafik 10" descr="Linjepil: Kurve med uret med massiv udfyldning">
            <a:extLst>
              <a:ext uri="{FF2B5EF4-FFF2-40B4-BE49-F238E27FC236}">
                <a16:creationId xmlns:a16="http://schemas.microsoft.com/office/drawing/2014/main" id="{C6C81176-FA5C-506D-0747-FCAE963D7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665004" y="2706089"/>
            <a:ext cx="914400" cy="914400"/>
          </a:xfrm>
          <a:prstGeom prst="rect">
            <a:avLst/>
          </a:prstGeom>
        </p:spPr>
      </p:pic>
      <p:pic>
        <p:nvPicPr>
          <p:cNvPr id="12" name="Grafik 11" descr="Linjepil: Kurve med uret med massiv udfyldning">
            <a:extLst>
              <a:ext uri="{FF2B5EF4-FFF2-40B4-BE49-F238E27FC236}">
                <a16:creationId xmlns:a16="http://schemas.microsoft.com/office/drawing/2014/main" id="{EEB4CF45-47B3-926D-6922-BD96247AE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577253" y="2706089"/>
            <a:ext cx="914400" cy="914400"/>
          </a:xfrm>
          <a:prstGeom prst="rect">
            <a:avLst/>
          </a:prstGeom>
        </p:spPr>
      </p:pic>
      <p:pic>
        <p:nvPicPr>
          <p:cNvPr id="13" name="Grafik 12" descr="Linjepil: Kurve med uret med massiv udfyldning">
            <a:extLst>
              <a:ext uri="{FF2B5EF4-FFF2-40B4-BE49-F238E27FC236}">
                <a16:creationId xmlns:a16="http://schemas.microsoft.com/office/drawing/2014/main" id="{47B896ED-4739-2526-4519-BE88A8164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648773" y="5542193"/>
            <a:ext cx="914400" cy="9144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320B00B-DFBE-4AB3-1155-8D906A672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196" y="1486851"/>
            <a:ext cx="2412975" cy="2524211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71F8132-5915-3FCE-74E7-B95D3A023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388" y="3805646"/>
            <a:ext cx="2507208" cy="254885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7C6860C-349C-7B70-D4F7-2FAD4CA6A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9406" y="3850831"/>
            <a:ext cx="2506681" cy="2524211"/>
          </a:xfrm>
          <a:prstGeom prst="rect">
            <a:avLst/>
          </a:prstGeom>
        </p:spPr>
      </p:pic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AF66B1B2-7CC4-E5F6-C230-F182ADC973E1}"/>
              </a:ext>
            </a:extLst>
          </p:cNvPr>
          <p:cNvSpPr/>
          <p:nvPr/>
        </p:nvSpPr>
        <p:spPr>
          <a:xfrm>
            <a:off x="847207" y="2560819"/>
            <a:ext cx="8794866" cy="2376941"/>
          </a:xfrm>
          <a:prstGeom prst="roundRect">
            <a:avLst/>
          </a:prstGeom>
          <a:solidFill>
            <a:srgbClr val="FBF8FB"/>
          </a:solidFill>
          <a:ln w="57150">
            <a:solidFill>
              <a:srgbClr val="7C51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a-DK" b="1" dirty="0">
              <a:solidFill>
                <a:srgbClr val="48001D"/>
              </a:solidFill>
            </a:endParaRPr>
          </a:p>
          <a:p>
            <a:pPr algn="ctr">
              <a:defRPr/>
            </a:pPr>
            <a:endParaRPr lang="da-DK" b="1" dirty="0">
              <a:solidFill>
                <a:srgbClr val="48001D"/>
              </a:solidFill>
            </a:endParaRPr>
          </a:p>
          <a:p>
            <a:pPr algn="ctr">
              <a:defRPr/>
            </a:pPr>
            <a:endParaRPr lang="da-DK" b="1" dirty="0">
              <a:solidFill>
                <a:srgbClr val="48001D"/>
              </a:solidFill>
            </a:endParaRPr>
          </a:p>
          <a:p>
            <a:pPr algn="ctr">
              <a:defRPr/>
            </a:pPr>
            <a:r>
              <a:rPr lang="da-DK" b="1" dirty="0">
                <a:solidFill>
                  <a:srgbClr val="48001D"/>
                </a:solidFill>
              </a:rPr>
              <a:t>Kognitiv stimulering</a:t>
            </a:r>
            <a:br>
              <a:rPr lang="da-DK" b="1" dirty="0">
                <a:solidFill>
                  <a:srgbClr val="48001D"/>
                </a:solidFill>
              </a:rPr>
            </a:br>
            <a:endParaRPr lang="da-DK" b="1" dirty="0">
              <a:solidFill>
                <a:srgbClr val="48001D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48001D"/>
                </a:solidFill>
              </a:rPr>
              <a:t>I et positivt og udfordrende læringsmiljø forsøger vi at stimulere flere funktioner og områder i hjernen. </a:t>
            </a:r>
          </a:p>
          <a:p>
            <a:pPr>
              <a:defRPr/>
            </a:pPr>
            <a:endParaRPr lang="da-DK" dirty="0">
              <a:solidFill>
                <a:srgbClr val="48001D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48001D"/>
                </a:solidFill>
              </a:rPr>
              <a:t>Bred aktivering af hjernen styrker både eksisterende netværk og etablerer nye.</a:t>
            </a:r>
          </a:p>
          <a:p>
            <a:pPr>
              <a:defRPr/>
            </a:pPr>
            <a:endParaRPr lang="da-DK" dirty="0">
              <a:solidFill>
                <a:srgbClr val="48001D"/>
              </a:solidFill>
            </a:endParaRPr>
          </a:p>
          <a:p>
            <a:pPr algn="ctr">
              <a:defRPr/>
            </a:pPr>
            <a:endParaRPr lang="da-DK" b="1" dirty="0">
              <a:solidFill>
                <a:srgbClr val="48001D"/>
              </a:solidFill>
            </a:endParaRPr>
          </a:p>
          <a:p>
            <a:pPr algn="ctr">
              <a:defRPr/>
            </a:pPr>
            <a:endParaRPr lang="da-DK" b="1" dirty="0">
              <a:solidFill>
                <a:srgbClr val="48001D"/>
              </a:solidFill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A0874D6-ED2A-0CD4-B4E8-047C0173366C}"/>
              </a:ext>
            </a:extLst>
          </p:cNvPr>
          <p:cNvSpPr txBox="1"/>
          <p:nvPr/>
        </p:nvSpPr>
        <p:spPr>
          <a:xfrm>
            <a:off x="3030328" y="60144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48001D"/>
                </a:solidFill>
              </a:rPr>
              <a:t>Metode på holdene</a:t>
            </a:r>
          </a:p>
        </p:txBody>
      </p:sp>
    </p:spTree>
    <p:extLst>
      <p:ext uri="{BB962C8B-B14F-4D97-AF65-F5344CB8AC3E}">
        <p14:creationId xmlns:p14="http://schemas.microsoft.com/office/powerpoint/2010/main" val="382317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E95AAD-68FC-2592-FFF0-B5224F76E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>
            <a:extLst>
              <a:ext uri="{FF2B5EF4-FFF2-40B4-BE49-F238E27FC236}">
                <a16:creationId xmlns:a16="http://schemas.microsoft.com/office/drawing/2014/main" id="{876DEFBB-18A2-FE84-2A42-2586A1FA2D92}"/>
              </a:ext>
            </a:extLst>
          </p:cNvPr>
          <p:cNvSpPr/>
          <p:nvPr/>
        </p:nvSpPr>
        <p:spPr>
          <a:xfrm>
            <a:off x="4314597" y="1361645"/>
            <a:ext cx="3781688" cy="4320000"/>
          </a:xfrm>
          <a:prstGeom prst="rect">
            <a:avLst/>
          </a:prstGeom>
          <a:solidFill>
            <a:srgbClr val="F6F2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800" b="1" dirty="0">
              <a:solidFill>
                <a:srgbClr val="7C5192"/>
              </a:solidFill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800" b="1" dirty="0">
              <a:solidFill>
                <a:srgbClr val="7C5192"/>
              </a:solidFill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800" b="1" dirty="0">
              <a:solidFill>
                <a:srgbClr val="7C5192"/>
              </a:solidFill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2800" b="1" dirty="0">
                <a:solidFill>
                  <a:srgbClr val="7C5192"/>
                </a:solidFill>
              </a:rPr>
              <a:t>2. </a:t>
            </a:r>
            <a:r>
              <a:rPr lang="da-DK" sz="2800" b="1" dirty="0" err="1">
                <a:solidFill>
                  <a:srgbClr val="7C5192"/>
                </a:solidFill>
              </a:rPr>
              <a:t>Erinding</a:t>
            </a:r>
            <a:endParaRPr lang="da-DK" b="1" dirty="0">
              <a:solidFill>
                <a:srgbClr val="7C5192"/>
              </a:solidFill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dirty="0">
                <a:solidFill>
                  <a:srgbClr val="7C5192"/>
                </a:solidFill>
              </a:rPr>
              <a:t>Her bruger vi genstande og aktiviteter til at stimulere minder og personlige snakke.</a:t>
            </a:r>
          </a:p>
          <a:p>
            <a:pPr algn="ctr"/>
            <a:endParaRPr lang="da-DK" dirty="0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16889B44-C168-872D-011A-1DF9761DF371}"/>
              </a:ext>
            </a:extLst>
          </p:cNvPr>
          <p:cNvSpPr/>
          <p:nvPr/>
        </p:nvSpPr>
        <p:spPr>
          <a:xfrm>
            <a:off x="8094483" y="1361645"/>
            <a:ext cx="3645386" cy="4320000"/>
          </a:xfrm>
          <a:prstGeom prst="rect">
            <a:avLst/>
          </a:prstGeom>
          <a:solidFill>
            <a:srgbClr val="F6ED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800" b="1" dirty="0">
              <a:solidFill>
                <a:srgbClr val="AF0105"/>
              </a:solidFill>
            </a:endParaRP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800" b="1" dirty="0">
              <a:solidFill>
                <a:srgbClr val="AF0105"/>
              </a:solidFill>
            </a:endParaRP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800" b="1" dirty="0">
              <a:solidFill>
                <a:srgbClr val="AF0105"/>
              </a:solidFill>
            </a:endParaRP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2800" b="1" dirty="0">
                <a:solidFill>
                  <a:srgbClr val="AF0105"/>
                </a:solidFill>
              </a:rPr>
              <a:t>3. Livsstil</a:t>
            </a:r>
            <a:endParaRPr lang="da-DK" b="1" dirty="0">
              <a:solidFill>
                <a:srgbClr val="AF0105"/>
              </a:solidFill>
            </a:endParaRP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dirty="0">
                <a:solidFill>
                  <a:srgbClr val="AF0105"/>
                </a:solidFill>
              </a:rPr>
              <a:t>Vi snakker her om hjernesunde tiltag og arbejder med livsstilaktiviteter.</a:t>
            </a:r>
          </a:p>
          <a:p>
            <a:pPr algn="ctr"/>
            <a:endParaRPr lang="da-DK" dirty="0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CDE2AB5F-ED0D-FA2B-1901-6CAC0D0F806B}"/>
              </a:ext>
            </a:extLst>
          </p:cNvPr>
          <p:cNvSpPr/>
          <p:nvPr/>
        </p:nvSpPr>
        <p:spPr>
          <a:xfrm>
            <a:off x="540364" y="1361645"/>
            <a:ext cx="3781688" cy="4320000"/>
          </a:xfrm>
          <a:prstGeom prst="rect">
            <a:avLst/>
          </a:prstGeom>
          <a:solidFill>
            <a:srgbClr val="EBD7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800" b="1" dirty="0">
              <a:solidFill>
                <a:srgbClr val="48001D"/>
              </a:solidFill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800" b="1" dirty="0">
              <a:solidFill>
                <a:srgbClr val="48001D"/>
              </a:solidFill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800" b="1" dirty="0">
              <a:solidFill>
                <a:srgbClr val="48001D"/>
              </a:solidFill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2800" b="1" dirty="0">
                <a:solidFill>
                  <a:srgbClr val="48001D"/>
                </a:solidFill>
              </a:rPr>
              <a:t>1. Hjernegymnastik</a:t>
            </a:r>
            <a:endParaRPr lang="da-DK" b="1" dirty="0">
              <a:solidFill>
                <a:srgbClr val="48001D"/>
              </a:solidFill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dirty="0">
                <a:solidFill>
                  <a:srgbClr val="48001D"/>
                </a:solidFill>
              </a:rPr>
              <a:t>Alsidige øvelser der stimulerer sprog, sanser, forestillingsevne og abstrakt tænkning.</a:t>
            </a:r>
          </a:p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8A1222-5E14-47E0-C557-A7E7C550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044" y="83991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da-DK" dirty="0">
                <a:solidFill>
                  <a:srgbClr val="48001D"/>
                </a:solidFill>
              </a:rPr>
              <a:t>Kognitiv stimulation: De tre moduler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5AE0C40-C031-6D4F-CEB9-3348A920C648}"/>
              </a:ext>
            </a:extLst>
          </p:cNvPr>
          <p:cNvSpPr/>
          <p:nvPr/>
        </p:nvSpPr>
        <p:spPr>
          <a:xfrm>
            <a:off x="934038" y="2422247"/>
            <a:ext cx="3549620" cy="150589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a-DK"/>
          </a:p>
        </p:txBody>
      </p:sp>
      <p:pic>
        <p:nvPicPr>
          <p:cNvPr id="51" name="Billede 50">
            <a:extLst>
              <a:ext uri="{FF2B5EF4-FFF2-40B4-BE49-F238E27FC236}">
                <a16:creationId xmlns:a16="http://schemas.microsoft.com/office/drawing/2014/main" id="{96DA6DAB-1F1D-7DD2-F8AF-E3A7AEFBC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259" y="1790304"/>
            <a:ext cx="1403536" cy="1388112"/>
          </a:xfrm>
          <a:prstGeom prst="rect">
            <a:avLst/>
          </a:prstGeom>
        </p:spPr>
      </p:pic>
      <p:pic>
        <p:nvPicPr>
          <p:cNvPr id="54" name="Billede 53">
            <a:extLst>
              <a:ext uri="{FF2B5EF4-FFF2-40B4-BE49-F238E27FC236}">
                <a16:creationId xmlns:a16="http://schemas.microsoft.com/office/drawing/2014/main" id="{29A14EED-D74B-08C3-713A-A8803AF00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642" y="1790304"/>
            <a:ext cx="1416242" cy="1416242"/>
          </a:xfrm>
          <a:prstGeom prst="rect">
            <a:avLst/>
          </a:prstGeom>
        </p:spPr>
      </p:pic>
      <p:pic>
        <p:nvPicPr>
          <p:cNvPr id="55" name="Billede 54">
            <a:extLst>
              <a:ext uri="{FF2B5EF4-FFF2-40B4-BE49-F238E27FC236}">
                <a16:creationId xmlns:a16="http://schemas.microsoft.com/office/drawing/2014/main" id="{2ADF7490-00AF-B1F2-D8F1-44B1033BB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632" y="1671063"/>
            <a:ext cx="1493810" cy="16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1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EB9A9-A8C5-CFDE-E1BA-65E23D494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6C586-512C-AF0F-4820-AEB314EE7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72963"/>
            <a:ext cx="11623357" cy="1055812"/>
          </a:xfrm>
        </p:spPr>
        <p:txBody>
          <a:bodyPr/>
          <a:lstStyle/>
          <a:p>
            <a:r>
              <a:rPr lang="da-DK" sz="3200">
                <a:solidFill>
                  <a:srgbClr val="48001D"/>
                </a:solidFill>
              </a:rPr>
              <a:t>Et par ord om konceptets fokus på…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51CF59-77DB-1522-559B-B897325254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4963" y="1674458"/>
            <a:ext cx="9206970" cy="383730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a-DK" sz="2400" b="1" dirty="0">
                <a:solidFill>
                  <a:srgbClr val="48001D"/>
                </a:solidFill>
                <a:highlight>
                  <a:srgbClr val="F68043"/>
                </a:highlight>
              </a:rPr>
              <a:t>Leg og sjov </a:t>
            </a:r>
            <a:br>
              <a:rPr lang="da-DK" sz="2400" b="1" dirty="0">
                <a:solidFill>
                  <a:srgbClr val="48001D"/>
                </a:solidFill>
              </a:rPr>
            </a:br>
            <a:r>
              <a:rPr lang="da-DK" sz="2400" i="1" dirty="0">
                <a:solidFill>
                  <a:srgbClr val="48001D"/>
                </a:solidFill>
              </a:rPr>
              <a:t>Disse kan facilitere læring og mindske følelsen af at være i skole eller blive testet. </a:t>
            </a:r>
            <a:endParaRPr lang="da-DK" sz="1100" i="1" dirty="0"/>
          </a:p>
          <a:p>
            <a:pPr marL="0" indent="0">
              <a:spcBef>
                <a:spcPts val="0"/>
              </a:spcBef>
              <a:buNone/>
            </a:pPr>
            <a:endParaRPr lang="da-DK" sz="2400" i="1" dirty="0">
              <a:solidFill>
                <a:srgbClr val="48001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2400" dirty="0">
              <a:solidFill>
                <a:srgbClr val="48001D"/>
              </a:solidFill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a-DK" sz="2400" b="1" dirty="0">
                <a:solidFill>
                  <a:srgbClr val="48001D"/>
                </a:solidFill>
                <a:highlight>
                  <a:srgbClr val="FAB390"/>
                </a:highlight>
              </a:rPr>
              <a:t>Associationer og værdier frem for fakta</a:t>
            </a:r>
            <a:br>
              <a:rPr lang="da-DK" sz="2400" b="1" dirty="0">
                <a:solidFill>
                  <a:srgbClr val="48001D"/>
                </a:solidFill>
              </a:rPr>
            </a:br>
            <a:r>
              <a:rPr lang="da-DK" sz="2400" i="1" dirty="0">
                <a:solidFill>
                  <a:srgbClr val="48001D"/>
                </a:solidFill>
              </a:rPr>
              <a:t>På holdet vil sværhedsgraden af deltagernes demenssymptomer variere. Når vi fokuserer på personlige værdier og tanker frem for fakta, kan alle være med uanset funktionsniveau.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da-DK" sz="2400" i="1" dirty="0">
              <a:solidFill>
                <a:srgbClr val="48001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2400" i="1" dirty="0">
                <a:solidFill>
                  <a:srgbClr val="48001D"/>
                </a:solidFill>
              </a:rPr>
              <a:t> </a:t>
            </a:r>
            <a:endParaRPr lang="da-DK" sz="2400" i="1" dirty="0">
              <a:solidFill>
                <a:srgbClr val="48001D"/>
              </a:solidFill>
              <a:highlight>
                <a:srgbClr val="FBF8FB"/>
              </a:highlight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a-DK" sz="2400" b="1" dirty="0">
                <a:solidFill>
                  <a:srgbClr val="48001D"/>
                </a:solidFill>
                <a:highlight>
                  <a:srgbClr val="C79768"/>
                </a:highlight>
              </a:rPr>
              <a:t>Ligeværdig inddragelse</a:t>
            </a:r>
            <a:br>
              <a:rPr lang="da-DK" sz="2400" dirty="0">
                <a:solidFill>
                  <a:srgbClr val="48001D"/>
                </a:solidFill>
              </a:rPr>
            </a:br>
            <a:r>
              <a:rPr lang="da-DK" sz="2400" i="1" dirty="0">
                <a:solidFill>
                  <a:srgbClr val="48001D"/>
                </a:solidFill>
              </a:rPr>
              <a:t>Ved som tovholder at turde stå i baggrunden og ikke styre samtalen for meget, giver vi plads til pingpong deltagerne imellem.</a:t>
            </a:r>
          </a:p>
          <a:p>
            <a:pPr marL="0" indent="0">
              <a:spcBef>
                <a:spcPts val="0"/>
              </a:spcBef>
              <a:buNone/>
            </a:pPr>
            <a:endParaRPr lang="da-DK" sz="2400" i="1" dirty="0">
              <a:solidFill>
                <a:srgbClr val="48001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2400" i="1" dirty="0">
              <a:solidFill>
                <a:srgbClr val="48001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2400" dirty="0">
              <a:solidFill>
                <a:srgbClr val="48001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2400" dirty="0">
              <a:solidFill>
                <a:srgbClr val="48001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2400" dirty="0">
              <a:solidFill>
                <a:srgbClr val="480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05102-D2D2-DB79-8AFD-897010DD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da-DK" dirty="0">
                <a:solidFill>
                  <a:srgbClr val="48001D"/>
                </a:solidFill>
              </a:rPr>
              <a:t>Lad os prøve to øvelser sammen!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1CC38733-E860-3B52-C6F3-3B123D99C12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1683748"/>
              </p:ext>
            </p:extLst>
          </p:nvPr>
        </p:nvGraphicFramePr>
        <p:xfrm>
          <a:off x="167481" y="1797368"/>
          <a:ext cx="11857038" cy="4209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2496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A25BF-B8ED-FBE9-0ED7-74A70B6B4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7AB9E-CA4C-DD28-A5B9-E3287B6F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>
                <a:solidFill>
                  <a:srgbClr val="48001D"/>
                </a:solidFill>
              </a:rPr>
              <a:t>Refleksioner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9DAEC9-E9F2-FAD5-EE4F-2EACC10350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690688"/>
            <a:ext cx="11522076" cy="4496205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rgbClr val="48001D"/>
                </a:solidFill>
              </a:rPr>
              <a:t>Hvordan var det for jer som deltagere og ”tovholdere”?</a:t>
            </a:r>
          </a:p>
          <a:p>
            <a:pPr marL="0" indent="0">
              <a:buNone/>
            </a:pPr>
            <a:endParaRPr lang="da-DK" dirty="0">
              <a:solidFill>
                <a:srgbClr val="48001D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rgbClr val="48001D"/>
                </a:solidFill>
              </a:rPr>
              <a:t>Ting I kunne forestille jer vil fungere godt eller blive svære på holdet?</a:t>
            </a:r>
          </a:p>
          <a:p>
            <a:pPr marL="0" indent="0">
              <a:buNone/>
            </a:pPr>
            <a:endParaRPr lang="da-DK" dirty="0">
              <a:solidFill>
                <a:srgbClr val="48001D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rgbClr val="48001D"/>
                </a:solidFill>
              </a:rPr>
              <a:t>Andre refleksioner eller spørgsmål?</a:t>
            </a:r>
          </a:p>
        </p:txBody>
      </p:sp>
    </p:spTree>
    <p:extLst>
      <p:ext uri="{BB962C8B-B14F-4D97-AF65-F5344CB8AC3E}">
        <p14:creationId xmlns:p14="http://schemas.microsoft.com/office/powerpoint/2010/main" val="424057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7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80DC3-BB01-BFEC-C0F6-DFD00C39A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0553CA5-4C8E-8B9A-47F3-B623F847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da-DK" dirty="0">
                <a:solidFill>
                  <a:srgbClr val="48001D"/>
                </a:solidFill>
              </a:rPr>
              <a:t>Mål med seminaret</a:t>
            </a:r>
          </a:p>
        </p:txBody>
      </p:sp>
      <p:graphicFrame>
        <p:nvGraphicFramePr>
          <p:cNvPr id="9" name="Pladsholder til tekst 5">
            <a:extLst>
              <a:ext uri="{FF2B5EF4-FFF2-40B4-BE49-F238E27FC236}">
                <a16:creationId xmlns:a16="http://schemas.microsoft.com/office/drawing/2014/main" id="{C1FB6D67-7F03-2E36-5C7B-4843D3DD23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893619"/>
              </p:ext>
            </p:extLst>
          </p:nvPr>
        </p:nvGraphicFramePr>
        <p:xfrm>
          <a:off x="838200" y="1825625"/>
          <a:ext cx="10515600" cy="387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282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E54A9003-5386-8884-7FFB-F196EA03351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36930012"/>
              </p:ext>
            </p:extLst>
          </p:nvPr>
        </p:nvGraphicFramePr>
        <p:xfrm>
          <a:off x="334963" y="1628775"/>
          <a:ext cx="11522076" cy="401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8759C8C1-8970-5E40-5473-2819430E8106}"/>
              </a:ext>
            </a:extLst>
          </p:cNvPr>
          <p:cNvSpPr txBox="1"/>
          <p:nvPr/>
        </p:nvSpPr>
        <p:spPr>
          <a:xfrm>
            <a:off x="3265714" y="625923"/>
            <a:ext cx="6096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48001D"/>
                </a:solidFill>
                <a:latin typeface="+mj-lt"/>
                <a:ea typeface="+mj-ea"/>
                <a:cs typeface="+mj-cs"/>
              </a:rPr>
              <a:t>Om </a:t>
            </a:r>
            <a:r>
              <a:rPr lang="en-US" sz="3600" dirty="0" err="1">
                <a:solidFill>
                  <a:srgbClr val="48001D"/>
                </a:solidFill>
                <a:latin typeface="+mj-lt"/>
                <a:ea typeface="+mj-ea"/>
                <a:cs typeface="+mj-cs"/>
              </a:rPr>
              <a:t>Hjernesund-holdene</a:t>
            </a:r>
            <a:endParaRPr lang="en-US" sz="3600" dirty="0">
              <a:solidFill>
                <a:srgbClr val="48001D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79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D60D4CAC-7FFF-E7B0-2926-90F5959E1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056" y="1530235"/>
            <a:ext cx="2996394" cy="29895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5438873-81A9-067D-3A97-5CF1021B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Ansigt, person, tøj, briller&#10;&#10;AI-genereret indhold kan være ukorrekt.">
            <a:extLst>
              <a:ext uri="{FF2B5EF4-FFF2-40B4-BE49-F238E27FC236}">
                <a16:creationId xmlns:a16="http://schemas.microsoft.com/office/drawing/2014/main" id="{7AFAB755-CB33-EBB2-990C-C292647CC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6" y="-32918"/>
            <a:ext cx="5193146" cy="3461918"/>
          </a:xfrm>
          <a:prstGeom prst="rect">
            <a:avLst/>
          </a:prstGeom>
        </p:spPr>
      </p:pic>
      <p:pic>
        <p:nvPicPr>
          <p:cNvPr id="6" name="Billede 5" descr="Et billede, der indeholder person, tøj, Ansigt, Pensionist&#10;&#10;AI-genereret indhold kan være ukorrekt.">
            <a:extLst>
              <a:ext uri="{FF2B5EF4-FFF2-40B4-BE49-F238E27FC236}">
                <a16:creationId xmlns:a16="http://schemas.microsoft.com/office/drawing/2014/main" id="{D1D1BE8B-AF98-682B-F29C-22E1B9983E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4"/>
          <a:stretch>
            <a:fillRect/>
          </a:stretch>
        </p:blipFill>
        <p:spPr>
          <a:xfrm>
            <a:off x="-764771" y="3253108"/>
            <a:ext cx="5435298" cy="452786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CE3B31E1-FE4C-BA33-E15D-D8BC1940A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0949" y="-66132"/>
            <a:ext cx="4970105" cy="3895488"/>
          </a:xfrm>
          <a:prstGeom prst="rect">
            <a:avLst/>
          </a:prstGeom>
        </p:spPr>
      </p:pic>
      <p:sp>
        <p:nvSpPr>
          <p:cNvPr id="7" name="Taleboble: rektangel med afrundede hjørner 6">
            <a:extLst>
              <a:ext uri="{FF2B5EF4-FFF2-40B4-BE49-F238E27FC236}">
                <a16:creationId xmlns:a16="http://schemas.microsoft.com/office/drawing/2014/main" id="{DA077066-45E3-F231-EB63-C45365AAAB29}"/>
              </a:ext>
            </a:extLst>
          </p:cNvPr>
          <p:cNvSpPr/>
          <p:nvPr/>
        </p:nvSpPr>
        <p:spPr>
          <a:xfrm>
            <a:off x="174977" y="1875209"/>
            <a:ext cx="3555802" cy="1931979"/>
          </a:xfrm>
          <a:prstGeom prst="wedgeRoundRectCallout">
            <a:avLst>
              <a:gd name="adj1" fmla="val -42380"/>
              <a:gd name="adj2" fmla="val -68360"/>
              <a:gd name="adj3" fmla="val 16667"/>
            </a:avLst>
          </a:prstGeom>
          <a:solidFill>
            <a:srgbClr val="F6ED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rgbClr val="48001D"/>
                </a:solidFill>
              </a:rPr>
              <a:t>”Det er lyspunktet på min uge”</a:t>
            </a:r>
          </a:p>
        </p:txBody>
      </p:sp>
      <p:sp>
        <p:nvSpPr>
          <p:cNvPr id="8" name="Taleboble: rektangel med afrundede hjørner 7">
            <a:extLst>
              <a:ext uri="{FF2B5EF4-FFF2-40B4-BE49-F238E27FC236}">
                <a16:creationId xmlns:a16="http://schemas.microsoft.com/office/drawing/2014/main" id="{A567F2D4-E933-BB98-6343-C824D2FFC9D2}"/>
              </a:ext>
            </a:extLst>
          </p:cNvPr>
          <p:cNvSpPr/>
          <p:nvPr/>
        </p:nvSpPr>
        <p:spPr>
          <a:xfrm>
            <a:off x="4613056" y="-32918"/>
            <a:ext cx="3844488" cy="2168729"/>
          </a:xfrm>
          <a:prstGeom prst="wedgeRoundRectCallout">
            <a:avLst>
              <a:gd name="adj1" fmla="val 33089"/>
              <a:gd name="adj2" fmla="val 68470"/>
              <a:gd name="adj3" fmla="val 16667"/>
            </a:avLst>
          </a:prstGeom>
          <a:solidFill>
            <a:srgbClr val="EBD7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da-DK" sz="2400" dirty="0">
                <a:solidFill>
                  <a:srgbClr val="48001D"/>
                </a:solidFill>
              </a:rPr>
              <a:t>”I kraft af at alle har været glade for at være her, spreder der sig sådan en god ånd”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877C595F-9C26-247C-7936-8BB160CF3A0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7163"/>
          <a:stretch>
            <a:fillRect/>
          </a:stretch>
        </p:blipFill>
        <p:spPr>
          <a:xfrm>
            <a:off x="7440949" y="2496224"/>
            <a:ext cx="4795111" cy="4527860"/>
          </a:xfrm>
          <a:prstGeom prst="rect">
            <a:avLst/>
          </a:prstGeom>
        </p:spPr>
      </p:pic>
      <p:sp>
        <p:nvSpPr>
          <p:cNvPr id="4" name="Taleboble: rektangel med afrundede hjørner 3">
            <a:extLst>
              <a:ext uri="{FF2B5EF4-FFF2-40B4-BE49-F238E27FC236}">
                <a16:creationId xmlns:a16="http://schemas.microsoft.com/office/drawing/2014/main" id="{F7BAA0DC-FC55-5E7A-66DC-B9590645027B}"/>
              </a:ext>
            </a:extLst>
          </p:cNvPr>
          <p:cNvSpPr/>
          <p:nvPr/>
        </p:nvSpPr>
        <p:spPr>
          <a:xfrm>
            <a:off x="4403206" y="4242053"/>
            <a:ext cx="5435298" cy="2597387"/>
          </a:xfrm>
          <a:prstGeom prst="wedgeRoundRectCallout">
            <a:avLst>
              <a:gd name="adj1" fmla="val 57188"/>
              <a:gd name="adj2" fmla="val 43930"/>
              <a:gd name="adj3" fmla="val 16667"/>
            </a:avLst>
          </a:prstGeom>
          <a:solidFill>
            <a:srgbClr val="FBF8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da-DK" sz="2400" dirty="0">
                <a:solidFill>
                  <a:srgbClr val="48001D"/>
                </a:solidFill>
              </a:rPr>
              <a:t>”I starten var jeg ikke sikker på det [at deltage på holdet]. Hen ad vejen blev det bedre fordi vi lærte hinanden at kende. Det sluttede med at være rigtig godt, faktisk”</a:t>
            </a:r>
          </a:p>
        </p:txBody>
      </p:sp>
    </p:spTree>
    <p:extLst>
      <p:ext uri="{BB962C8B-B14F-4D97-AF65-F5344CB8AC3E}">
        <p14:creationId xmlns:p14="http://schemas.microsoft.com/office/powerpoint/2010/main" val="51613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2F9732-E236-A658-3426-6B55CD0B6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888319"/>
            <a:ext cx="10515600" cy="1077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>
                <a:solidFill>
                  <a:srgbClr val="48001D"/>
                </a:solidFill>
              </a:rPr>
              <a:t>Hjernesundhed handler om sunde og stimulerende vaner, der kan hjælpe til at bevare hjernens funktioner både før og efter demenssygdom.</a:t>
            </a:r>
          </a:p>
          <a:p>
            <a:pPr marL="0" indent="0">
              <a:buNone/>
            </a:pPr>
            <a:r>
              <a:rPr lang="da-DK" sz="2000" dirty="0">
                <a:solidFill>
                  <a:srgbClr val="48001D"/>
                </a:solidFill>
              </a:rPr>
              <a:t>Vi kan forstå det som to ”spor”: </a:t>
            </a:r>
          </a:p>
        </p:txBody>
      </p:sp>
      <p:sp>
        <p:nvSpPr>
          <p:cNvPr id="7" name="Rutediagram: Alternativ proces 6">
            <a:extLst>
              <a:ext uri="{FF2B5EF4-FFF2-40B4-BE49-F238E27FC236}">
                <a16:creationId xmlns:a16="http://schemas.microsoft.com/office/drawing/2014/main" id="{13C6C11A-1249-91E5-E845-DEB764694A10}"/>
              </a:ext>
            </a:extLst>
          </p:cNvPr>
          <p:cNvSpPr/>
          <p:nvPr/>
        </p:nvSpPr>
        <p:spPr>
          <a:xfrm>
            <a:off x="974203" y="3143556"/>
            <a:ext cx="10243595" cy="1417771"/>
          </a:xfrm>
          <a:prstGeom prst="flowChartAlternateProcess">
            <a:avLst/>
          </a:prstGeom>
          <a:solidFill>
            <a:srgbClr val="4800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>
                <a:solidFill>
                  <a:srgbClr val="FBF8FB"/>
                </a:solidFill>
              </a:rPr>
              <a:t>Primær (forebyggelse)</a:t>
            </a:r>
          </a:p>
          <a:p>
            <a:endParaRPr lang="da-DK" dirty="0">
              <a:solidFill>
                <a:srgbClr val="FBF8FB"/>
              </a:solidFill>
            </a:endParaRPr>
          </a:p>
          <a:p>
            <a:r>
              <a:rPr lang="da-DK" dirty="0">
                <a:solidFill>
                  <a:srgbClr val="FBF8FB"/>
                </a:solidFill>
              </a:rPr>
              <a:t>Omkring en tredjedel af alle demenstilfælde er relateret til livsstils- og miljømæssige (hjernesunde) faktorer.</a:t>
            </a:r>
          </a:p>
        </p:txBody>
      </p:sp>
      <p:sp>
        <p:nvSpPr>
          <p:cNvPr id="8" name="Rutediagram: Alternativ proces 7">
            <a:extLst>
              <a:ext uri="{FF2B5EF4-FFF2-40B4-BE49-F238E27FC236}">
                <a16:creationId xmlns:a16="http://schemas.microsoft.com/office/drawing/2014/main" id="{10607783-A45B-EE69-4245-EC523E3F2CDC}"/>
              </a:ext>
            </a:extLst>
          </p:cNvPr>
          <p:cNvSpPr/>
          <p:nvPr/>
        </p:nvSpPr>
        <p:spPr>
          <a:xfrm>
            <a:off x="974202" y="4739346"/>
            <a:ext cx="10243595" cy="1417770"/>
          </a:xfrm>
          <a:prstGeom prst="flowChartAlternateProcess">
            <a:avLst/>
          </a:prstGeom>
          <a:solidFill>
            <a:srgbClr val="7C51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>
                <a:solidFill>
                  <a:srgbClr val="FBF8FB"/>
                </a:solidFill>
              </a:rPr>
              <a:t>Sekundær (vedligeholdelse)</a:t>
            </a:r>
          </a:p>
          <a:p>
            <a:endParaRPr lang="da-DK" dirty="0">
              <a:solidFill>
                <a:srgbClr val="FBF8FB"/>
              </a:solidFill>
            </a:endParaRPr>
          </a:p>
          <a:p>
            <a:r>
              <a:rPr lang="da-DK" dirty="0">
                <a:solidFill>
                  <a:srgbClr val="FBF8FB"/>
                </a:solidFill>
              </a:rPr>
              <a:t>Efter en demensdiagnose kan hjernesunde tiltag opbygge kognitiv reserve og mindske symptomer på demens.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0CA88CB-8961-E055-860F-8F5B42992EED}"/>
              </a:ext>
            </a:extLst>
          </p:cNvPr>
          <p:cNvSpPr txBox="1"/>
          <p:nvPr/>
        </p:nvSpPr>
        <p:spPr>
          <a:xfrm>
            <a:off x="3048963" y="633082"/>
            <a:ext cx="60940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b="1" dirty="0">
                <a:solidFill>
                  <a:srgbClr val="48001D"/>
                </a:solidFill>
              </a:rPr>
              <a:t>Hvad mener vi når vi snakker om hjernesundhed?</a:t>
            </a:r>
          </a:p>
        </p:txBody>
      </p:sp>
    </p:spTree>
    <p:extLst>
      <p:ext uri="{BB962C8B-B14F-4D97-AF65-F5344CB8AC3E}">
        <p14:creationId xmlns:p14="http://schemas.microsoft.com/office/powerpoint/2010/main" val="136542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5E90A9-377F-9DE2-6757-14268AA4B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C6EDDFEA-9592-6701-9446-3370B6435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818042"/>
            <a:ext cx="5487681" cy="4509671"/>
          </a:xfrm>
        </p:spPr>
        <p:txBody>
          <a:bodyPr>
            <a:normAutofit/>
          </a:bodyPr>
          <a:lstStyle/>
          <a:p>
            <a:r>
              <a:rPr lang="da-DK" sz="2000" dirty="0">
                <a:solidFill>
                  <a:srgbClr val="48001D"/>
                </a:solidFill>
              </a:rPr>
              <a:t>LIBRA (</a:t>
            </a:r>
            <a:r>
              <a:rPr lang="da-DK" sz="2000" dirty="0" err="1">
                <a:solidFill>
                  <a:srgbClr val="48001D"/>
                </a:solidFill>
              </a:rPr>
              <a:t>Lifestyle</a:t>
            </a:r>
            <a:r>
              <a:rPr lang="da-DK" sz="2000" dirty="0">
                <a:solidFill>
                  <a:srgbClr val="48001D"/>
                </a:solidFill>
              </a:rPr>
              <a:t> for </a:t>
            </a:r>
            <a:r>
              <a:rPr lang="da-DK" sz="2000" dirty="0" err="1">
                <a:solidFill>
                  <a:srgbClr val="48001D"/>
                </a:solidFill>
              </a:rPr>
              <a:t>BRAin</a:t>
            </a:r>
            <a:r>
              <a:rPr lang="da-DK" sz="2000" dirty="0">
                <a:solidFill>
                  <a:srgbClr val="48001D"/>
                </a:solidFill>
              </a:rPr>
              <a:t> Health) indekset består af 15 faktorer, som har indflydelse på udviklingen af demenssygdom.</a:t>
            </a:r>
          </a:p>
          <a:p>
            <a:r>
              <a:rPr lang="da-DK" sz="2000" dirty="0">
                <a:solidFill>
                  <a:srgbClr val="48001D"/>
                </a:solidFill>
              </a:rPr>
              <a:t>Faktorerne er relateret til helbred og livsstil og er alle noget, som man kan påvirke i en vis grad.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51FBD4F-AA59-7C5E-BFE3-C6D0278814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837"/>
          <a:stretch/>
        </p:blipFill>
        <p:spPr>
          <a:xfrm>
            <a:off x="6096000" y="0"/>
            <a:ext cx="6096000" cy="6902560"/>
          </a:xfrm>
          <a:prstGeom prst="rect">
            <a:avLst/>
          </a:prstGeom>
        </p:spPr>
      </p:pic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C35F507A-DAB3-C0C1-383E-942872938D61}"/>
              </a:ext>
            </a:extLst>
          </p:cNvPr>
          <p:cNvSpPr/>
          <p:nvPr/>
        </p:nvSpPr>
        <p:spPr>
          <a:xfrm>
            <a:off x="509671" y="530287"/>
            <a:ext cx="5165023" cy="881440"/>
          </a:xfrm>
          <a:prstGeom prst="roundRect">
            <a:avLst>
              <a:gd name="adj" fmla="val 10000"/>
            </a:avLst>
          </a:prstGeom>
          <a:solidFill>
            <a:srgbClr val="48001D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da-DK" sz="2800" b="1" dirty="0">
                <a:solidFill>
                  <a:srgbClr val="FBF8FB"/>
                </a:solidFill>
              </a:rPr>
              <a:t>Risikofaktorer for demens</a:t>
            </a:r>
          </a:p>
        </p:txBody>
      </p:sp>
    </p:spTree>
    <p:extLst>
      <p:ext uri="{BB962C8B-B14F-4D97-AF65-F5344CB8AC3E}">
        <p14:creationId xmlns:p14="http://schemas.microsoft.com/office/powerpoint/2010/main" val="4101947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A96A61-850D-2AF0-A68D-40CD3DB04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53A36B32-6C1D-235F-BDB6-A0232B4E8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818042"/>
            <a:ext cx="5487681" cy="4509671"/>
          </a:xfrm>
        </p:spPr>
        <p:txBody>
          <a:bodyPr>
            <a:normAutofit/>
          </a:bodyPr>
          <a:lstStyle/>
          <a:p>
            <a:r>
              <a:rPr lang="da-DK" sz="2000" dirty="0">
                <a:solidFill>
                  <a:srgbClr val="48001D"/>
                </a:solidFill>
              </a:rPr>
              <a:t>LIBRA (</a:t>
            </a:r>
            <a:r>
              <a:rPr lang="da-DK" sz="2000" dirty="0" err="1">
                <a:solidFill>
                  <a:srgbClr val="48001D"/>
                </a:solidFill>
              </a:rPr>
              <a:t>Lifestyle</a:t>
            </a:r>
            <a:r>
              <a:rPr lang="da-DK" sz="2000" dirty="0">
                <a:solidFill>
                  <a:srgbClr val="48001D"/>
                </a:solidFill>
              </a:rPr>
              <a:t> for </a:t>
            </a:r>
            <a:r>
              <a:rPr lang="da-DK" sz="2000" dirty="0" err="1">
                <a:solidFill>
                  <a:srgbClr val="48001D"/>
                </a:solidFill>
              </a:rPr>
              <a:t>BRAin</a:t>
            </a:r>
            <a:r>
              <a:rPr lang="da-DK" sz="2000" dirty="0">
                <a:solidFill>
                  <a:srgbClr val="48001D"/>
                </a:solidFill>
              </a:rPr>
              <a:t> Health) indekset består af 15 faktorer, som har indflydelse på udviklingen af demenssygdom.</a:t>
            </a:r>
          </a:p>
          <a:p>
            <a:r>
              <a:rPr lang="da-DK" sz="2000" dirty="0">
                <a:solidFill>
                  <a:srgbClr val="48001D"/>
                </a:solidFill>
              </a:rPr>
              <a:t>Faktorerne er relateret til helbred og livsstil og er alle noget, som man kan påvirke i en vis grad. </a:t>
            </a:r>
          </a:p>
          <a:p>
            <a:r>
              <a:rPr lang="da-DK" sz="2000" dirty="0">
                <a:solidFill>
                  <a:srgbClr val="48001D"/>
                </a:solidFill>
              </a:rPr>
              <a:t>På Hjernesund-hold arbejder vi primært med social kontakt, fysisk aktivitet og mental stimulation</a:t>
            </a:r>
          </a:p>
          <a:p>
            <a:r>
              <a:rPr lang="da-DK" sz="2000" dirty="0">
                <a:solidFill>
                  <a:srgbClr val="48001D"/>
                </a:solidFill>
              </a:rPr>
              <a:t>Disse har god effekt senere i livet på livskvalitet, </a:t>
            </a:r>
            <a:r>
              <a:rPr lang="da-DK" sz="2000" dirty="0" err="1">
                <a:solidFill>
                  <a:srgbClr val="48001D"/>
                </a:solidFill>
              </a:rPr>
              <a:t>neuropsykatriske</a:t>
            </a:r>
            <a:r>
              <a:rPr lang="da-DK" sz="2000" dirty="0">
                <a:solidFill>
                  <a:srgbClr val="48001D"/>
                </a:solidFill>
              </a:rPr>
              <a:t> symptomer og kognitive funktioner.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7520352-5EF6-8BD3-01DB-5921905F6D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837"/>
          <a:stretch/>
        </p:blipFill>
        <p:spPr>
          <a:xfrm>
            <a:off x="6096000" y="0"/>
            <a:ext cx="6096000" cy="6902560"/>
          </a:xfrm>
          <a:prstGeom prst="rect">
            <a:avLst/>
          </a:prstGeom>
        </p:spPr>
      </p:pic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5C05E7E6-03B2-9F61-B98A-D2C8217BDD41}"/>
              </a:ext>
            </a:extLst>
          </p:cNvPr>
          <p:cNvSpPr/>
          <p:nvPr/>
        </p:nvSpPr>
        <p:spPr>
          <a:xfrm>
            <a:off x="509671" y="530287"/>
            <a:ext cx="5165023" cy="881440"/>
          </a:xfrm>
          <a:prstGeom prst="roundRect">
            <a:avLst>
              <a:gd name="adj" fmla="val 10000"/>
            </a:avLst>
          </a:prstGeom>
          <a:solidFill>
            <a:srgbClr val="48001D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da-DK" sz="2800" b="1" dirty="0">
                <a:solidFill>
                  <a:srgbClr val="FBF8FB"/>
                </a:solidFill>
              </a:rPr>
              <a:t>Risikofaktorer for demens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1CDA6D9-79F1-8EB7-2BAB-D112B1D120DC}"/>
              </a:ext>
            </a:extLst>
          </p:cNvPr>
          <p:cNvSpPr/>
          <p:nvPr/>
        </p:nvSpPr>
        <p:spPr>
          <a:xfrm>
            <a:off x="9408160" y="5435600"/>
            <a:ext cx="107696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5E35043-8DE5-3033-2F55-D4D71F885BB1}"/>
              </a:ext>
            </a:extLst>
          </p:cNvPr>
          <p:cNvSpPr/>
          <p:nvPr/>
        </p:nvSpPr>
        <p:spPr>
          <a:xfrm>
            <a:off x="9408160" y="1889760"/>
            <a:ext cx="107696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B3139D9-6CBF-2482-FB62-CDDD1CE0002F}"/>
              </a:ext>
            </a:extLst>
          </p:cNvPr>
          <p:cNvSpPr/>
          <p:nvPr/>
        </p:nvSpPr>
        <p:spPr>
          <a:xfrm>
            <a:off x="10728960" y="121920"/>
            <a:ext cx="107696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5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7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73D1EE-5022-8108-CDCC-F015D913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8699C23B-82A9-335E-62E9-2249AD89E731}"/>
              </a:ext>
            </a:extLst>
          </p:cNvPr>
          <p:cNvSpPr/>
          <p:nvPr/>
        </p:nvSpPr>
        <p:spPr>
          <a:xfrm>
            <a:off x="2885333" y="4011062"/>
            <a:ext cx="2359307" cy="2245489"/>
          </a:xfrm>
          <a:prstGeom prst="ellipse">
            <a:avLst/>
          </a:prstGeom>
          <a:solidFill>
            <a:srgbClr val="7C51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b="1" dirty="0"/>
              <a:t>Kognitiv stimulation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1E5A0D8-6197-B8CD-ECB7-C7149A21C240}"/>
              </a:ext>
            </a:extLst>
          </p:cNvPr>
          <p:cNvSpPr/>
          <p:nvPr/>
        </p:nvSpPr>
        <p:spPr>
          <a:xfrm>
            <a:off x="4898675" y="1684608"/>
            <a:ext cx="2359307" cy="2245489"/>
          </a:xfrm>
          <a:prstGeom prst="ellipse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b="1" dirty="0"/>
              <a:t>Fysisk træning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B73AD69-0B69-2F0E-B88B-B7EB25652882}"/>
              </a:ext>
            </a:extLst>
          </p:cNvPr>
          <p:cNvSpPr/>
          <p:nvPr/>
        </p:nvSpPr>
        <p:spPr>
          <a:xfrm>
            <a:off x="6967306" y="4011063"/>
            <a:ext cx="2359307" cy="2245489"/>
          </a:xfrm>
          <a:prstGeom prst="ellipse">
            <a:avLst/>
          </a:prstGeom>
          <a:solidFill>
            <a:srgbClr val="AF01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b="1" dirty="0"/>
              <a:t>Fællesskab</a:t>
            </a:r>
          </a:p>
        </p:txBody>
      </p:sp>
      <p:pic>
        <p:nvPicPr>
          <p:cNvPr id="11" name="Grafik 10" descr="Linjepil: Kurve med uret med massiv udfyldning">
            <a:extLst>
              <a:ext uri="{FF2B5EF4-FFF2-40B4-BE49-F238E27FC236}">
                <a16:creationId xmlns:a16="http://schemas.microsoft.com/office/drawing/2014/main" id="{C5A0BE28-BE73-F3C3-CA68-E90E2DFF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665004" y="2706089"/>
            <a:ext cx="914400" cy="914400"/>
          </a:xfrm>
          <a:prstGeom prst="rect">
            <a:avLst/>
          </a:prstGeom>
        </p:spPr>
      </p:pic>
      <p:pic>
        <p:nvPicPr>
          <p:cNvPr id="12" name="Grafik 11" descr="Linjepil: Kurve med uret med massiv udfyldning">
            <a:extLst>
              <a:ext uri="{FF2B5EF4-FFF2-40B4-BE49-F238E27FC236}">
                <a16:creationId xmlns:a16="http://schemas.microsoft.com/office/drawing/2014/main" id="{0AC60209-35B9-2FE2-F1D7-EA684261A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577253" y="2706089"/>
            <a:ext cx="914400" cy="914400"/>
          </a:xfrm>
          <a:prstGeom prst="rect">
            <a:avLst/>
          </a:prstGeom>
        </p:spPr>
      </p:pic>
      <p:pic>
        <p:nvPicPr>
          <p:cNvPr id="13" name="Grafik 12" descr="Linjepil: Kurve med uret med massiv udfyldning">
            <a:extLst>
              <a:ext uri="{FF2B5EF4-FFF2-40B4-BE49-F238E27FC236}">
                <a16:creationId xmlns:a16="http://schemas.microsoft.com/office/drawing/2014/main" id="{A08C74EC-43FA-E386-BC57-359DBA8D9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648773" y="5542193"/>
            <a:ext cx="914400" cy="914400"/>
          </a:xfrm>
          <a:prstGeom prst="rect">
            <a:avLst/>
          </a:prstGeom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68CB7935-FF3F-8233-3227-D9A26847F45F}"/>
              </a:ext>
            </a:extLst>
          </p:cNvPr>
          <p:cNvSpPr txBox="1"/>
          <p:nvPr/>
        </p:nvSpPr>
        <p:spPr>
          <a:xfrm>
            <a:off x="3030328" y="60144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48001D"/>
                </a:solidFill>
              </a:rPr>
              <a:t>Metode på holdene</a:t>
            </a:r>
          </a:p>
        </p:txBody>
      </p:sp>
      <p:pic>
        <p:nvPicPr>
          <p:cNvPr id="25" name="Billede 24">
            <a:extLst>
              <a:ext uri="{FF2B5EF4-FFF2-40B4-BE49-F238E27FC236}">
                <a16:creationId xmlns:a16="http://schemas.microsoft.com/office/drawing/2014/main" id="{BAB0D2BF-84D3-15A8-40AF-67C1B2E02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388" y="3805646"/>
            <a:ext cx="2507208" cy="2548856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0120E1CB-91A1-2AAA-866C-5D87DDE0F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196" y="1486851"/>
            <a:ext cx="2412975" cy="2524211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3B20ED4-FAFC-612B-9256-BAFEBFB28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9406" y="3850831"/>
            <a:ext cx="2506681" cy="25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4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7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369203-1660-04E7-2AAE-535DA2768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F73BACC0-26A3-4CF1-30C1-D5D8A3BB9E02}"/>
              </a:ext>
            </a:extLst>
          </p:cNvPr>
          <p:cNvSpPr/>
          <p:nvPr/>
        </p:nvSpPr>
        <p:spPr>
          <a:xfrm>
            <a:off x="4898675" y="1684608"/>
            <a:ext cx="2359307" cy="2245489"/>
          </a:xfrm>
          <a:prstGeom prst="ellipse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b="1" dirty="0"/>
              <a:t>Fysisk træning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5AD8DAB-981D-5388-C9E1-7D3120FA621A}"/>
              </a:ext>
            </a:extLst>
          </p:cNvPr>
          <p:cNvSpPr/>
          <p:nvPr/>
        </p:nvSpPr>
        <p:spPr>
          <a:xfrm>
            <a:off x="2885333" y="4011062"/>
            <a:ext cx="2359307" cy="2245489"/>
          </a:xfrm>
          <a:prstGeom prst="ellipse">
            <a:avLst/>
          </a:prstGeom>
          <a:solidFill>
            <a:srgbClr val="7C51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b="1" dirty="0"/>
              <a:t>Kognitiv stimulation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BF51E13-B2C4-F497-B782-BAA5DBEB40CF}"/>
              </a:ext>
            </a:extLst>
          </p:cNvPr>
          <p:cNvSpPr/>
          <p:nvPr/>
        </p:nvSpPr>
        <p:spPr>
          <a:xfrm>
            <a:off x="6967306" y="4011063"/>
            <a:ext cx="2359307" cy="2245489"/>
          </a:xfrm>
          <a:prstGeom prst="ellipse">
            <a:avLst/>
          </a:prstGeom>
          <a:solidFill>
            <a:srgbClr val="AF01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b="1" dirty="0"/>
              <a:t>Fællesskab</a:t>
            </a:r>
          </a:p>
        </p:txBody>
      </p:sp>
      <p:pic>
        <p:nvPicPr>
          <p:cNvPr id="11" name="Grafik 10" descr="Linjepil: Kurve med uret med massiv udfyldning">
            <a:extLst>
              <a:ext uri="{FF2B5EF4-FFF2-40B4-BE49-F238E27FC236}">
                <a16:creationId xmlns:a16="http://schemas.microsoft.com/office/drawing/2014/main" id="{3E797BE7-605D-0CC5-6559-8DA8897DF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665004" y="2706089"/>
            <a:ext cx="914400" cy="914400"/>
          </a:xfrm>
          <a:prstGeom prst="rect">
            <a:avLst/>
          </a:prstGeom>
        </p:spPr>
      </p:pic>
      <p:pic>
        <p:nvPicPr>
          <p:cNvPr id="12" name="Grafik 11" descr="Linjepil: Kurve med uret med massiv udfyldning">
            <a:extLst>
              <a:ext uri="{FF2B5EF4-FFF2-40B4-BE49-F238E27FC236}">
                <a16:creationId xmlns:a16="http://schemas.microsoft.com/office/drawing/2014/main" id="{071D272E-0419-0956-701A-5BBD1DA2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577253" y="2706089"/>
            <a:ext cx="914400" cy="914400"/>
          </a:xfrm>
          <a:prstGeom prst="rect">
            <a:avLst/>
          </a:prstGeom>
        </p:spPr>
      </p:pic>
      <p:pic>
        <p:nvPicPr>
          <p:cNvPr id="13" name="Grafik 12" descr="Linjepil: Kurve med uret med massiv udfyldning">
            <a:extLst>
              <a:ext uri="{FF2B5EF4-FFF2-40B4-BE49-F238E27FC236}">
                <a16:creationId xmlns:a16="http://schemas.microsoft.com/office/drawing/2014/main" id="{F835688E-48D8-4017-ECEB-6382A5FBA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648773" y="5542193"/>
            <a:ext cx="914400" cy="9144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E277B97-5A82-F396-AB19-C47F8B4DA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388" y="3805646"/>
            <a:ext cx="2507208" cy="254885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6257094D-CBAF-7543-FFF5-AB2B97FA4C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196" y="1486851"/>
            <a:ext cx="2412975" cy="2524211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2E91887A-0358-3BF9-8330-AC3784CE2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9406" y="3850831"/>
            <a:ext cx="2506681" cy="2524211"/>
          </a:xfrm>
          <a:prstGeom prst="rect">
            <a:avLst/>
          </a:prstGeom>
        </p:spPr>
      </p:pic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BBC51ABC-C5FA-41B5-4B08-4ADBBF2269A6}"/>
              </a:ext>
            </a:extLst>
          </p:cNvPr>
          <p:cNvSpPr/>
          <p:nvPr/>
        </p:nvSpPr>
        <p:spPr>
          <a:xfrm>
            <a:off x="2165740" y="3600865"/>
            <a:ext cx="8794866" cy="1941327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a-DK" b="1" dirty="0">
                <a:solidFill>
                  <a:srgbClr val="48001D"/>
                </a:solidFill>
              </a:rPr>
              <a:t>Fysisk aktivitet</a:t>
            </a:r>
          </a:p>
          <a:p>
            <a:pPr lvl="0" algn="ctr">
              <a:defRPr/>
            </a:pPr>
            <a:endParaRPr lang="da-DK" b="1" dirty="0">
              <a:solidFill>
                <a:srgbClr val="48001D"/>
              </a:solidFill>
            </a:endParaRPr>
          </a:p>
          <a:p>
            <a:pPr lvl="0">
              <a:defRPr/>
            </a:pPr>
            <a:r>
              <a:rPr lang="da-DK" dirty="0">
                <a:solidFill>
                  <a:srgbClr val="48001D"/>
                </a:solidFill>
              </a:rPr>
              <a:t>Fysisk aktivitet er en del af alle øvelsesgange og ligger i starten af holdtræningen. Træningen faciliteres ud fra materialer og videoer vi har udarbejdet, og indeholder både konditions-, styrke- og balancetræning.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57A2E5E-9FC4-2DF6-8EA1-9BC07EDD960E}"/>
              </a:ext>
            </a:extLst>
          </p:cNvPr>
          <p:cNvSpPr txBox="1"/>
          <p:nvPr/>
        </p:nvSpPr>
        <p:spPr>
          <a:xfrm>
            <a:off x="3030328" y="60144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48001D"/>
                </a:solidFill>
              </a:rPr>
              <a:t>Metode på holdene</a:t>
            </a:r>
          </a:p>
        </p:txBody>
      </p:sp>
    </p:spTree>
    <p:extLst>
      <p:ext uri="{BB962C8B-B14F-4D97-AF65-F5344CB8AC3E}">
        <p14:creationId xmlns:p14="http://schemas.microsoft.com/office/powerpoint/2010/main" val="9447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Brugerdefineret 1">
      <a:majorFont>
        <a:latin typeface="AF-Epilogue-Word Medium"/>
        <a:ea typeface=""/>
        <a:cs typeface=""/>
      </a:majorFont>
      <a:minorFont>
        <a:latin typeface="AF-Epilogue-W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11083</TotalTime>
  <Words>756</Words>
  <Application>Microsoft Office PowerPoint</Application>
  <PresentationFormat>Widescreen</PresentationFormat>
  <Paragraphs>130</Paragraphs>
  <Slides>16</Slides>
  <Notes>16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AF-Epilogue-Word</vt:lpstr>
      <vt:lpstr>AF-Epilogue-Word Medium</vt:lpstr>
      <vt:lpstr>Aptos</vt:lpstr>
      <vt:lpstr>Arial</vt:lpstr>
      <vt:lpstr>Courier New</vt:lpstr>
      <vt:lpstr>Office-tema</vt:lpstr>
      <vt:lpstr> Hjernesund. </vt:lpstr>
      <vt:lpstr>Mål med seminaret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Kognitiv stimulation: De tre moduler</vt:lpstr>
      <vt:lpstr>Et par ord om konceptets fokus på…</vt:lpstr>
      <vt:lpstr>Lad os prøve to øvelser sammen!</vt:lpstr>
      <vt:lpstr>Refleksioner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Hjernesund i lokale fællesskaber</dc:title>
  <dc:creator>Jean Vennestrøm</dc:creator>
  <cp:lastModifiedBy>Augustine Pardorf-Petersen</cp:lastModifiedBy>
  <cp:revision>5</cp:revision>
  <cp:lastPrinted>2025-03-01T10:02:30Z</cp:lastPrinted>
  <dcterms:created xsi:type="dcterms:W3CDTF">2024-07-30T09:40:22Z</dcterms:created>
  <dcterms:modified xsi:type="dcterms:W3CDTF">2025-11-14T10:09:49Z</dcterms:modified>
</cp:coreProperties>
</file>