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514" r:id="rId5"/>
    <p:sldId id="527" r:id="rId6"/>
    <p:sldId id="545" r:id="rId7"/>
    <p:sldId id="540" r:id="rId8"/>
    <p:sldId id="541" r:id="rId9"/>
    <p:sldId id="539" r:id="rId10"/>
    <p:sldId id="535" r:id="rId11"/>
    <p:sldId id="500" r:id="rId12"/>
    <p:sldId id="546" r:id="rId13"/>
    <p:sldId id="543" r:id="rId14"/>
    <p:sldId id="532" r:id="rId15"/>
    <p:sldId id="262" r:id="rId16"/>
  </p:sldIdLst>
  <p:sldSz cx="12192000" cy="6858000"/>
  <p:notesSz cx="6858000" cy="9144000"/>
  <p:embeddedFontLst>
    <p:embeddedFont>
      <p:font typeface="AF Epilogue" panose="020B0604020202020204" charset="0"/>
      <p:regular r:id="rId19"/>
      <p:bold r:id="rId20"/>
    </p:embeddedFont>
    <p:embeddedFont>
      <p:font typeface="AF Epilogue-Regular" panose="020B0604020202020204" charset="0"/>
      <p:regular r:id="rId21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D03D5CDA-A525-8549-9294-75BD2A512122}">
          <p14:sldIdLst>
            <p14:sldId id="514"/>
            <p14:sldId id="527"/>
            <p14:sldId id="545"/>
            <p14:sldId id="540"/>
            <p14:sldId id="541"/>
            <p14:sldId id="539"/>
            <p14:sldId id="535"/>
            <p14:sldId id="500"/>
            <p14:sldId id="546"/>
            <p14:sldId id="543"/>
            <p14:sldId id="532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8FB"/>
    <a:srgbClr val="F2E7DD"/>
    <a:srgbClr val="EAD7E1"/>
    <a:srgbClr val="E30613"/>
    <a:srgbClr val="48001D"/>
    <a:srgbClr val="5E3A48"/>
    <a:srgbClr val="F7E766"/>
    <a:srgbClr val="E8424F"/>
    <a:srgbClr val="8AE28A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66780" autoAdjust="0"/>
  </p:normalViewPr>
  <p:slideViewPr>
    <p:cSldViewPr snapToGrid="0">
      <p:cViewPr varScale="1">
        <p:scale>
          <a:sx n="42" d="100"/>
          <a:sy n="42" d="100"/>
        </p:scale>
        <p:origin x="1872" y="4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140" d="100"/>
          <a:sy n="140" d="100"/>
        </p:scale>
        <p:origin x="448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C06688-67AB-4DAB-9FB0-1869F830264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9658F9C-76AA-455F-BCCD-C0AFEF24E9A4}">
      <dgm:prSet/>
      <dgm:spPr/>
      <dgm:t>
        <a:bodyPr/>
        <a:lstStyle/>
        <a:p>
          <a:r>
            <a:rPr lang="da-DK" dirty="0"/>
            <a:t>Første gang i 20 år med ny medicin i EU</a:t>
          </a:r>
          <a:endParaRPr lang="en-US" dirty="0"/>
        </a:p>
      </dgm:t>
    </dgm:pt>
    <dgm:pt modelId="{F416178A-730C-4002-8206-9345C630FAAC}" type="parTrans" cxnId="{E346D3D8-145E-4252-AAED-47DB8D550FAC}">
      <dgm:prSet/>
      <dgm:spPr/>
      <dgm:t>
        <a:bodyPr/>
        <a:lstStyle/>
        <a:p>
          <a:endParaRPr lang="en-US"/>
        </a:p>
      </dgm:t>
    </dgm:pt>
    <dgm:pt modelId="{3AE4C850-10AA-417D-A223-9C73827FA19F}" type="sibTrans" cxnId="{E346D3D8-145E-4252-AAED-47DB8D550FAC}">
      <dgm:prSet/>
      <dgm:spPr/>
      <dgm:t>
        <a:bodyPr/>
        <a:lstStyle/>
        <a:p>
          <a:endParaRPr lang="en-US"/>
        </a:p>
      </dgm:t>
    </dgm:pt>
    <dgm:pt modelId="{31B84E70-AC5C-440E-939A-EA411625FB0D}">
      <dgm:prSet/>
      <dgm:spPr/>
      <dgm:t>
        <a:bodyPr/>
        <a:lstStyle/>
        <a:p>
          <a:r>
            <a:rPr lang="da-DK" dirty="0"/>
            <a:t>Sygdomsmodificerende – men stadig ikke en kur</a:t>
          </a:r>
          <a:endParaRPr lang="en-US" dirty="0"/>
        </a:p>
      </dgm:t>
    </dgm:pt>
    <dgm:pt modelId="{72112338-326A-4CDA-B33F-1715EDD2ECC5}" type="parTrans" cxnId="{7F33C4A9-A32A-46E3-B249-45B2DB819E30}">
      <dgm:prSet/>
      <dgm:spPr/>
      <dgm:t>
        <a:bodyPr/>
        <a:lstStyle/>
        <a:p>
          <a:endParaRPr lang="en-US"/>
        </a:p>
      </dgm:t>
    </dgm:pt>
    <dgm:pt modelId="{C0977186-3D94-42EB-80FA-A293DD023315}" type="sibTrans" cxnId="{7F33C4A9-A32A-46E3-B249-45B2DB819E30}">
      <dgm:prSet/>
      <dgm:spPr/>
      <dgm:t>
        <a:bodyPr/>
        <a:lstStyle/>
        <a:p>
          <a:endParaRPr lang="en-US"/>
        </a:p>
      </dgm:t>
    </dgm:pt>
    <dgm:pt modelId="{7EEDD057-DA87-4F06-95F8-BE70DA7F45FF}">
      <dgm:prSet/>
      <dgm:spPr/>
      <dgm:t>
        <a:bodyPr/>
        <a:lstStyle/>
        <a:p>
          <a:r>
            <a:rPr lang="da-DK" dirty="0"/>
            <a:t>Hvorfor vi kun taler om Alzheimers sygdom på dette seminar</a:t>
          </a:r>
          <a:endParaRPr lang="en-US" dirty="0"/>
        </a:p>
      </dgm:t>
    </dgm:pt>
    <dgm:pt modelId="{239BF49D-7BE8-4EC3-A5C3-5715C7E28552}" type="parTrans" cxnId="{7A44784D-E0C6-4B34-811D-D1654FD28477}">
      <dgm:prSet/>
      <dgm:spPr/>
      <dgm:t>
        <a:bodyPr/>
        <a:lstStyle/>
        <a:p>
          <a:endParaRPr lang="en-US"/>
        </a:p>
      </dgm:t>
    </dgm:pt>
    <dgm:pt modelId="{1472B881-7776-4549-909A-7BC2F77F63FF}" type="sibTrans" cxnId="{7A44784D-E0C6-4B34-811D-D1654FD28477}">
      <dgm:prSet/>
      <dgm:spPr/>
      <dgm:t>
        <a:bodyPr/>
        <a:lstStyle/>
        <a:p>
          <a:endParaRPr lang="en-US"/>
        </a:p>
      </dgm:t>
    </dgm:pt>
    <dgm:pt modelId="{44E4DF27-E3DF-4BB4-9AA1-A119CD9708C5}" type="pres">
      <dgm:prSet presAssocID="{8AC06688-67AB-4DAB-9FB0-1869F8302641}" presName="root" presStyleCnt="0">
        <dgm:presLayoutVars>
          <dgm:dir/>
          <dgm:resizeHandles val="exact"/>
        </dgm:presLayoutVars>
      </dgm:prSet>
      <dgm:spPr/>
    </dgm:pt>
    <dgm:pt modelId="{3EBFE8C7-1BD1-4782-B784-E86A476459CF}" type="pres">
      <dgm:prSet presAssocID="{89658F9C-76AA-455F-BCCD-C0AFEF24E9A4}" presName="compNode" presStyleCnt="0"/>
      <dgm:spPr/>
    </dgm:pt>
    <dgm:pt modelId="{BD35E295-7A04-4C0D-A573-48F06B7CA85B}" type="pres">
      <dgm:prSet presAssocID="{89658F9C-76AA-455F-BCCD-C0AFEF24E9A4}" presName="bgRect" presStyleLbl="bgShp" presStyleIdx="0" presStyleCnt="3"/>
      <dgm:spPr/>
    </dgm:pt>
    <dgm:pt modelId="{8A73E086-B04E-42C3-BFD6-0E6B4AE7D024}" type="pres">
      <dgm:prSet presAssocID="{89658F9C-76AA-455F-BCCD-C0AFEF24E9A4}" presName="iconRect" presStyleLbl="node1" presStyleIdx="0" presStyleCnt="3" custScaleX="130922" custScaleY="134627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ygehus med massiv udfyldning"/>
        </a:ext>
      </dgm:extLst>
    </dgm:pt>
    <dgm:pt modelId="{2A122528-9F52-49D5-A123-6231A07BD6AC}" type="pres">
      <dgm:prSet presAssocID="{89658F9C-76AA-455F-BCCD-C0AFEF24E9A4}" presName="spaceRect" presStyleCnt="0"/>
      <dgm:spPr/>
    </dgm:pt>
    <dgm:pt modelId="{A57D5143-B318-4604-BB27-9CC5E4A8C948}" type="pres">
      <dgm:prSet presAssocID="{89658F9C-76AA-455F-BCCD-C0AFEF24E9A4}" presName="parTx" presStyleLbl="revTx" presStyleIdx="0" presStyleCnt="3">
        <dgm:presLayoutVars>
          <dgm:chMax val="0"/>
          <dgm:chPref val="0"/>
        </dgm:presLayoutVars>
      </dgm:prSet>
      <dgm:spPr/>
    </dgm:pt>
    <dgm:pt modelId="{370A9C33-533F-44F5-B618-E8A5B04409F5}" type="pres">
      <dgm:prSet presAssocID="{3AE4C850-10AA-417D-A223-9C73827FA19F}" presName="sibTrans" presStyleCnt="0"/>
      <dgm:spPr/>
    </dgm:pt>
    <dgm:pt modelId="{4C2D3B3E-923D-470E-85EB-4CB62228DFFF}" type="pres">
      <dgm:prSet presAssocID="{31B84E70-AC5C-440E-939A-EA411625FB0D}" presName="compNode" presStyleCnt="0"/>
      <dgm:spPr/>
    </dgm:pt>
    <dgm:pt modelId="{35BFEA4C-1408-4E04-B246-E049C1CC196E}" type="pres">
      <dgm:prSet presAssocID="{31B84E70-AC5C-440E-939A-EA411625FB0D}" presName="bgRect" presStyleLbl="bgShp" presStyleIdx="1" presStyleCnt="3"/>
      <dgm:spPr/>
    </dgm:pt>
    <dgm:pt modelId="{BE2F0591-BDDE-44D5-89D0-7B84BAEC0D15}" type="pres">
      <dgm:prSet presAssocID="{31B84E70-AC5C-440E-939A-EA411625FB0D}" presName="iconRect" presStyleLbl="node1" presStyleIdx="1" presStyleCnt="3" custScaleX="122863" custScaleY="125788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eje med massiv udfyldning"/>
        </a:ext>
      </dgm:extLst>
    </dgm:pt>
    <dgm:pt modelId="{72CBDAD7-EEF8-4DBF-B600-13D1DD3CEA16}" type="pres">
      <dgm:prSet presAssocID="{31B84E70-AC5C-440E-939A-EA411625FB0D}" presName="spaceRect" presStyleCnt="0"/>
      <dgm:spPr/>
    </dgm:pt>
    <dgm:pt modelId="{2B2B0A4F-FE39-442C-A607-3B9D8054B740}" type="pres">
      <dgm:prSet presAssocID="{31B84E70-AC5C-440E-939A-EA411625FB0D}" presName="parTx" presStyleLbl="revTx" presStyleIdx="1" presStyleCnt="3">
        <dgm:presLayoutVars>
          <dgm:chMax val="0"/>
          <dgm:chPref val="0"/>
        </dgm:presLayoutVars>
      </dgm:prSet>
      <dgm:spPr/>
    </dgm:pt>
    <dgm:pt modelId="{C226D151-EC69-4F6B-A0FD-481D2EB4C95F}" type="pres">
      <dgm:prSet presAssocID="{C0977186-3D94-42EB-80FA-A293DD023315}" presName="sibTrans" presStyleCnt="0"/>
      <dgm:spPr/>
    </dgm:pt>
    <dgm:pt modelId="{6154CAD5-C8A9-40BE-8D3C-86EDE18D9C44}" type="pres">
      <dgm:prSet presAssocID="{7EEDD057-DA87-4F06-95F8-BE70DA7F45FF}" presName="compNode" presStyleCnt="0"/>
      <dgm:spPr/>
    </dgm:pt>
    <dgm:pt modelId="{F3BE0836-2764-414D-B0CE-FB54D24FB991}" type="pres">
      <dgm:prSet presAssocID="{7EEDD057-DA87-4F06-95F8-BE70DA7F45FF}" presName="bgRect" presStyleLbl="bgShp" presStyleIdx="2" presStyleCnt="3"/>
      <dgm:spPr/>
    </dgm:pt>
    <dgm:pt modelId="{61C80BD3-2F8C-4E9E-96BD-5290B6FA2584}" type="pres">
      <dgm:prSet presAssocID="{7EEDD057-DA87-4F06-95F8-BE70DA7F45FF}" presName="iconRect" presStyleLbl="node1" presStyleIdx="2" presStyleCnt="3" custScaleX="110844" custScaleY="100831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5841BF47-EA0D-4721-B5C6-225AFB4787C6}" type="pres">
      <dgm:prSet presAssocID="{7EEDD057-DA87-4F06-95F8-BE70DA7F45FF}" presName="spaceRect" presStyleCnt="0"/>
      <dgm:spPr/>
    </dgm:pt>
    <dgm:pt modelId="{64CB4864-880E-4C12-A610-6D939FDBDC8E}" type="pres">
      <dgm:prSet presAssocID="{7EEDD057-DA87-4F06-95F8-BE70DA7F45F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A44784D-E0C6-4B34-811D-D1654FD28477}" srcId="{8AC06688-67AB-4DAB-9FB0-1869F8302641}" destId="{7EEDD057-DA87-4F06-95F8-BE70DA7F45FF}" srcOrd="2" destOrd="0" parTransId="{239BF49D-7BE8-4EC3-A5C3-5715C7E28552}" sibTransId="{1472B881-7776-4549-909A-7BC2F77F63FF}"/>
    <dgm:cxn modelId="{7F33EE99-1B2C-4E4A-B812-7B996FA5799B}" type="presOf" srcId="{89658F9C-76AA-455F-BCCD-C0AFEF24E9A4}" destId="{A57D5143-B318-4604-BB27-9CC5E4A8C948}" srcOrd="0" destOrd="0" presId="urn:microsoft.com/office/officeart/2018/2/layout/IconVerticalSolidList"/>
    <dgm:cxn modelId="{7F33C4A9-A32A-46E3-B249-45B2DB819E30}" srcId="{8AC06688-67AB-4DAB-9FB0-1869F8302641}" destId="{31B84E70-AC5C-440E-939A-EA411625FB0D}" srcOrd="1" destOrd="0" parTransId="{72112338-326A-4CDA-B33F-1715EDD2ECC5}" sibTransId="{C0977186-3D94-42EB-80FA-A293DD023315}"/>
    <dgm:cxn modelId="{3043F3C5-009B-4AE0-86CE-7BA2BFBB91B1}" type="presOf" srcId="{7EEDD057-DA87-4F06-95F8-BE70DA7F45FF}" destId="{64CB4864-880E-4C12-A610-6D939FDBDC8E}" srcOrd="0" destOrd="0" presId="urn:microsoft.com/office/officeart/2018/2/layout/IconVerticalSolidList"/>
    <dgm:cxn modelId="{61DF55D6-812E-42B6-A408-CE5E0B2B3533}" type="presOf" srcId="{8AC06688-67AB-4DAB-9FB0-1869F8302641}" destId="{44E4DF27-E3DF-4BB4-9AA1-A119CD9708C5}" srcOrd="0" destOrd="0" presId="urn:microsoft.com/office/officeart/2018/2/layout/IconVerticalSolidList"/>
    <dgm:cxn modelId="{E346D3D8-145E-4252-AAED-47DB8D550FAC}" srcId="{8AC06688-67AB-4DAB-9FB0-1869F8302641}" destId="{89658F9C-76AA-455F-BCCD-C0AFEF24E9A4}" srcOrd="0" destOrd="0" parTransId="{F416178A-730C-4002-8206-9345C630FAAC}" sibTransId="{3AE4C850-10AA-417D-A223-9C73827FA19F}"/>
    <dgm:cxn modelId="{F8B4A6F1-6F64-488B-9344-465490AD2B7E}" type="presOf" srcId="{31B84E70-AC5C-440E-939A-EA411625FB0D}" destId="{2B2B0A4F-FE39-442C-A607-3B9D8054B740}" srcOrd="0" destOrd="0" presId="urn:microsoft.com/office/officeart/2018/2/layout/IconVerticalSolidList"/>
    <dgm:cxn modelId="{EB625378-2EA8-4336-B35B-AAF061320A1C}" type="presParOf" srcId="{44E4DF27-E3DF-4BB4-9AA1-A119CD9708C5}" destId="{3EBFE8C7-1BD1-4782-B784-E86A476459CF}" srcOrd="0" destOrd="0" presId="urn:microsoft.com/office/officeart/2018/2/layout/IconVerticalSolidList"/>
    <dgm:cxn modelId="{0514BA53-BA3F-4B8F-9DEB-78EB632B7C2D}" type="presParOf" srcId="{3EBFE8C7-1BD1-4782-B784-E86A476459CF}" destId="{BD35E295-7A04-4C0D-A573-48F06B7CA85B}" srcOrd="0" destOrd="0" presId="urn:microsoft.com/office/officeart/2018/2/layout/IconVerticalSolidList"/>
    <dgm:cxn modelId="{DE452856-EFE5-4A6D-9519-84137E84302F}" type="presParOf" srcId="{3EBFE8C7-1BD1-4782-B784-E86A476459CF}" destId="{8A73E086-B04E-42C3-BFD6-0E6B4AE7D024}" srcOrd="1" destOrd="0" presId="urn:microsoft.com/office/officeart/2018/2/layout/IconVerticalSolidList"/>
    <dgm:cxn modelId="{1C64D78E-0C00-4DC8-A82E-2401282E3E7F}" type="presParOf" srcId="{3EBFE8C7-1BD1-4782-B784-E86A476459CF}" destId="{2A122528-9F52-49D5-A123-6231A07BD6AC}" srcOrd="2" destOrd="0" presId="urn:microsoft.com/office/officeart/2018/2/layout/IconVerticalSolidList"/>
    <dgm:cxn modelId="{F6704BEF-E6C0-4FBF-94CF-D0800557CD89}" type="presParOf" srcId="{3EBFE8C7-1BD1-4782-B784-E86A476459CF}" destId="{A57D5143-B318-4604-BB27-9CC5E4A8C948}" srcOrd="3" destOrd="0" presId="urn:microsoft.com/office/officeart/2018/2/layout/IconVerticalSolidList"/>
    <dgm:cxn modelId="{6773F5BE-8ABD-413C-B252-758949801B0E}" type="presParOf" srcId="{44E4DF27-E3DF-4BB4-9AA1-A119CD9708C5}" destId="{370A9C33-533F-44F5-B618-E8A5B04409F5}" srcOrd="1" destOrd="0" presId="urn:microsoft.com/office/officeart/2018/2/layout/IconVerticalSolidList"/>
    <dgm:cxn modelId="{FF3B6421-18C2-47A5-A5F9-C70F110025FC}" type="presParOf" srcId="{44E4DF27-E3DF-4BB4-9AA1-A119CD9708C5}" destId="{4C2D3B3E-923D-470E-85EB-4CB62228DFFF}" srcOrd="2" destOrd="0" presId="urn:microsoft.com/office/officeart/2018/2/layout/IconVerticalSolidList"/>
    <dgm:cxn modelId="{56489726-7C2B-4DB0-9279-86449F1BE7EF}" type="presParOf" srcId="{4C2D3B3E-923D-470E-85EB-4CB62228DFFF}" destId="{35BFEA4C-1408-4E04-B246-E049C1CC196E}" srcOrd="0" destOrd="0" presId="urn:microsoft.com/office/officeart/2018/2/layout/IconVerticalSolidList"/>
    <dgm:cxn modelId="{40F6A26E-A036-46DE-BDC6-EDD76B24F966}" type="presParOf" srcId="{4C2D3B3E-923D-470E-85EB-4CB62228DFFF}" destId="{BE2F0591-BDDE-44D5-89D0-7B84BAEC0D15}" srcOrd="1" destOrd="0" presId="urn:microsoft.com/office/officeart/2018/2/layout/IconVerticalSolidList"/>
    <dgm:cxn modelId="{87ABDF8E-9249-4A22-9B8B-1CA8C3FE4F5A}" type="presParOf" srcId="{4C2D3B3E-923D-470E-85EB-4CB62228DFFF}" destId="{72CBDAD7-EEF8-4DBF-B600-13D1DD3CEA16}" srcOrd="2" destOrd="0" presId="urn:microsoft.com/office/officeart/2018/2/layout/IconVerticalSolidList"/>
    <dgm:cxn modelId="{AAB3580E-397C-4901-941C-DE06424C75E5}" type="presParOf" srcId="{4C2D3B3E-923D-470E-85EB-4CB62228DFFF}" destId="{2B2B0A4F-FE39-442C-A607-3B9D8054B740}" srcOrd="3" destOrd="0" presId="urn:microsoft.com/office/officeart/2018/2/layout/IconVerticalSolidList"/>
    <dgm:cxn modelId="{76295203-1DA6-472D-9C8C-2EBAF38DA703}" type="presParOf" srcId="{44E4DF27-E3DF-4BB4-9AA1-A119CD9708C5}" destId="{C226D151-EC69-4F6B-A0FD-481D2EB4C95F}" srcOrd="3" destOrd="0" presId="urn:microsoft.com/office/officeart/2018/2/layout/IconVerticalSolidList"/>
    <dgm:cxn modelId="{1970015E-0C5E-46C9-86FC-2A7806E56A54}" type="presParOf" srcId="{44E4DF27-E3DF-4BB4-9AA1-A119CD9708C5}" destId="{6154CAD5-C8A9-40BE-8D3C-86EDE18D9C44}" srcOrd="4" destOrd="0" presId="urn:microsoft.com/office/officeart/2018/2/layout/IconVerticalSolidList"/>
    <dgm:cxn modelId="{687E22E9-B948-4CC6-B611-8992201B1E43}" type="presParOf" srcId="{6154CAD5-C8A9-40BE-8D3C-86EDE18D9C44}" destId="{F3BE0836-2764-414D-B0CE-FB54D24FB991}" srcOrd="0" destOrd="0" presId="urn:microsoft.com/office/officeart/2018/2/layout/IconVerticalSolidList"/>
    <dgm:cxn modelId="{5004624E-CC90-487A-BB8B-67D1258E3028}" type="presParOf" srcId="{6154CAD5-C8A9-40BE-8D3C-86EDE18D9C44}" destId="{61C80BD3-2F8C-4E9E-96BD-5290B6FA2584}" srcOrd="1" destOrd="0" presId="urn:microsoft.com/office/officeart/2018/2/layout/IconVerticalSolidList"/>
    <dgm:cxn modelId="{A2662EF4-88B8-4BB0-A462-B05018A4BCE9}" type="presParOf" srcId="{6154CAD5-C8A9-40BE-8D3C-86EDE18D9C44}" destId="{5841BF47-EA0D-4721-B5C6-225AFB4787C6}" srcOrd="2" destOrd="0" presId="urn:microsoft.com/office/officeart/2018/2/layout/IconVerticalSolidList"/>
    <dgm:cxn modelId="{27CBFA34-DE91-4BB0-B551-36ECB94FD4C8}" type="presParOf" srcId="{6154CAD5-C8A9-40BE-8D3C-86EDE18D9C44}" destId="{64CB4864-880E-4C12-A610-6D939FDBDC8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62C048-0D18-4DB9-BB1F-953B391D669D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2A43628-1601-47FD-836C-EB4A7298B10A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b="0" i="0" baseline="0" dirty="0"/>
            <a:t>Årsagen til Alzheimer sygdom er uklar - sandsynligvis forskellige sygdomsmekanismer i spil</a:t>
          </a:r>
          <a:endParaRPr lang="en-US" dirty="0"/>
        </a:p>
      </dgm:t>
    </dgm:pt>
    <dgm:pt modelId="{0E79E629-DF26-495A-86A7-7DB7E416034A}" type="parTrans" cxnId="{885605D3-50AA-4BEF-B469-5C515D86FB0D}">
      <dgm:prSet/>
      <dgm:spPr/>
      <dgm:t>
        <a:bodyPr/>
        <a:lstStyle/>
        <a:p>
          <a:endParaRPr lang="en-US"/>
        </a:p>
      </dgm:t>
    </dgm:pt>
    <dgm:pt modelId="{4D4AEF7F-256C-44F3-A042-CA2C651E176A}" type="sibTrans" cxnId="{885605D3-50AA-4BEF-B469-5C515D86FB0D}">
      <dgm:prSet/>
      <dgm:spPr/>
      <dgm:t>
        <a:bodyPr/>
        <a:lstStyle/>
        <a:p>
          <a:endParaRPr lang="en-US"/>
        </a:p>
      </dgm:t>
    </dgm:pt>
    <dgm:pt modelId="{91855A17-BB18-4D88-B985-E59D57BF0CA8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b="0" i="0" baseline="0" dirty="0"/>
            <a:t>Teorier fokuserer på eksempelvis </a:t>
          </a:r>
          <a:r>
            <a:rPr lang="da-DK" b="0" i="0" baseline="0" dirty="0" err="1"/>
            <a:t>neuroinflammation</a:t>
          </a:r>
          <a:r>
            <a:rPr lang="da-DK" b="0" i="0" baseline="0" dirty="0"/>
            <a:t>, metabolisme, genetik samt sundhed og livsstil.</a:t>
          </a:r>
          <a:endParaRPr lang="en-US" dirty="0"/>
        </a:p>
      </dgm:t>
    </dgm:pt>
    <dgm:pt modelId="{DE4D29B1-F7A3-4D17-AA1D-31B8135B9F32}" type="parTrans" cxnId="{A04E7022-AA08-4C6E-A764-F645E229A0E9}">
      <dgm:prSet/>
      <dgm:spPr/>
      <dgm:t>
        <a:bodyPr/>
        <a:lstStyle/>
        <a:p>
          <a:endParaRPr lang="en-US"/>
        </a:p>
      </dgm:t>
    </dgm:pt>
    <dgm:pt modelId="{BA7B371A-216E-47AE-B7AF-6B707A39A4C7}" type="sibTrans" cxnId="{A04E7022-AA08-4C6E-A764-F645E229A0E9}">
      <dgm:prSet/>
      <dgm:spPr/>
      <dgm:t>
        <a:bodyPr/>
        <a:lstStyle/>
        <a:p>
          <a:endParaRPr lang="en-US"/>
        </a:p>
      </dgm:t>
    </dgm:pt>
    <dgm:pt modelId="{A2567AC7-8116-41AC-A252-EE9E9293A547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b="0" i="0" baseline="0" dirty="0"/>
            <a:t>En af de tidligste teorier omhandler det </a:t>
          </a:r>
          <a:r>
            <a:rPr lang="da-DK" b="0" i="0" baseline="0" dirty="0" err="1"/>
            <a:t>kolinerge</a:t>
          </a:r>
          <a:r>
            <a:rPr lang="da-DK" b="0" i="0" baseline="0" dirty="0"/>
            <a:t> system</a:t>
          </a:r>
          <a:r>
            <a:rPr lang="da-DK" b="0" i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,</a:t>
          </a:r>
          <a:r>
            <a:rPr lang="da-DK" b="0" i="0" baseline="0" dirty="0"/>
            <a:t> og er baggrunden for udviklingen af </a:t>
          </a:r>
          <a:r>
            <a:rPr lang="da-DK" b="0" i="0" baseline="0"/>
            <a:t>kolinesterasehæmmere.</a:t>
          </a:r>
          <a:endParaRPr lang="en-US" dirty="0"/>
        </a:p>
      </dgm:t>
    </dgm:pt>
    <dgm:pt modelId="{94D4087B-0AB4-4901-9363-DBB132F049C1}" type="parTrans" cxnId="{A6FD97CC-AB1B-41B3-86B9-4C6A3CD8A405}">
      <dgm:prSet/>
      <dgm:spPr/>
      <dgm:t>
        <a:bodyPr/>
        <a:lstStyle/>
        <a:p>
          <a:endParaRPr lang="en-US"/>
        </a:p>
      </dgm:t>
    </dgm:pt>
    <dgm:pt modelId="{3EC19047-AAC0-41FC-B924-698F14FCC941}" type="sibTrans" cxnId="{A6FD97CC-AB1B-41B3-86B9-4C6A3CD8A405}">
      <dgm:prSet/>
      <dgm:spPr/>
      <dgm:t>
        <a:bodyPr/>
        <a:lstStyle/>
        <a:p>
          <a:endParaRPr lang="en-US"/>
        </a:p>
      </dgm:t>
    </dgm:pt>
    <dgm:pt modelId="{AC060956-3610-43A5-A903-5E31620A8279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b="0" i="0" baseline="0" dirty="0"/>
            <a:t>En af de teorier der er mest forskning i er </a:t>
          </a:r>
          <a:r>
            <a:rPr lang="da-DK" b="0" i="0" baseline="0" dirty="0" err="1"/>
            <a:t>amyloid</a:t>
          </a:r>
          <a:r>
            <a:rPr lang="da-DK" b="0" i="0" baseline="0" dirty="0"/>
            <a:t>-teorien, som beskriver hvordan sygdommen udvikler sig. </a:t>
          </a:r>
          <a:endParaRPr lang="en-US" dirty="0"/>
        </a:p>
      </dgm:t>
    </dgm:pt>
    <dgm:pt modelId="{74F849F5-331C-4438-9757-BB4B727D9828}" type="parTrans" cxnId="{1E6A0ECC-E595-453A-A553-BE0C0944FA69}">
      <dgm:prSet/>
      <dgm:spPr/>
      <dgm:t>
        <a:bodyPr/>
        <a:lstStyle/>
        <a:p>
          <a:endParaRPr lang="en-US"/>
        </a:p>
      </dgm:t>
    </dgm:pt>
    <dgm:pt modelId="{CCFCE614-0D00-46F1-BB51-DBA911F427F7}" type="sibTrans" cxnId="{1E6A0ECC-E595-453A-A553-BE0C0944FA69}">
      <dgm:prSet/>
      <dgm:spPr/>
      <dgm:t>
        <a:bodyPr/>
        <a:lstStyle/>
        <a:p>
          <a:endParaRPr lang="en-US"/>
        </a:p>
      </dgm:t>
    </dgm:pt>
    <dgm:pt modelId="{60FC72BA-EA7C-4B8A-8281-77883FA5948E}" type="pres">
      <dgm:prSet presAssocID="{0262C048-0D18-4DB9-BB1F-953B391D669D}" presName="root" presStyleCnt="0">
        <dgm:presLayoutVars>
          <dgm:dir/>
          <dgm:resizeHandles val="exact"/>
        </dgm:presLayoutVars>
      </dgm:prSet>
      <dgm:spPr/>
    </dgm:pt>
    <dgm:pt modelId="{E105007E-CA4D-4918-8139-5D6D0D4222AD}" type="pres">
      <dgm:prSet presAssocID="{92A43628-1601-47FD-836C-EB4A7298B10A}" presName="compNode" presStyleCnt="0"/>
      <dgm:spPr/>
    </dgm:pt>
    <dgm:pt modelId="{645F344B-EEAA-4792-866B-1356D42E6D20}" type="pres">
      <dgm:prSet presAssocID="{92A43628-1601-47FD-836C-EB4A7298B10A}" presName="bgRect" presStyleLbl="bgShp" presStyleIdx="0" presStyleCnt="4"/>
      <dgm:spPr/>
    </dgm:pt>
    <dgm:pt modelId="{DC9993FF-3AB6-46CD-9C53-264731D736EE}" type="pres">
      <dgm:prSet presAssocID="{92A43628-1601-47FD-836C-EB4A7298B10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idenskabelig tanke med massiv udfyldning"/>
        </a:ext>
      </dgm:extLst>
    </dgm:pt>
    <dgm:pt modelId="{0CEDA25D-ADC6-4BEA-AAF6-DD2110A799A5}" type="pres">
      <dgm:prSet presAssocID="{92A43628-1601-47FD-836C-EB4A7298B10A}" presName="spaceRect" presStyleCnt="0"/>
      <dgm:spPr/>
    </dgm:pt>
    <dgm:pt modelId="{909CCBEE-DA76-4AC2-9D79-946187E73456}" type="pres">
      <dgm:prSet presAssocID="{92A43628-1601-47FD-836C-EB4A7298B10A}" presName="parTx" presStyleLbl="revTx" presStyleIdx="0" presStyleCnt="4">
        <dgm:presLayoutVars>
          <dgm:chMax val="0"/>
          <dgm:chPref val="0"/>
        </dgm:presLayoutVars>
      </dgm:prSet>
      <dgm:spPr/>
    </dgm:pt>
    <dgm:pt modelId="{74E467D1-446F-48D7-BCF6-E5370C45CB31}" type="pres">
      <dgm:prSet presAssocID="{4D4AEF7F-256C-44F3-A042-CA2C651E176A}" presName="sibTrans" presStyleCnt="0"/>
      <dgm:spPr/>
    </dgm:pt>
    <dgm:pt modelId="{EC0BD235-A550-4CF9-92EF-36E40ACF6323}" type="pres">
      <dgm:prSet presAssocID="{91855A17-BB18-4D88-B985-E59D57BF0CA8}" presName="compNode" presStyleCnt="0"/>
      <dgm:spPr/>
    </dgm:pt>
    <dgm:pt modelId="{01B1B9B2-8B6C-4CE6-9F63-B02CFE6752D7}" type="pres">
      <dgm:prSet presAssocID="{91855A17-BB18-4D88-B985-E59D57BF0CA8}" presName="bgRect" presStyleLbl="bgShp" presStyleIdx="1" presStyleCnt="4"/>
      <dgm:spPr/>
    </dgm:pt>
    <dgm:pt modelId="{0E214A10-3C56-4274-8FEB-51F1D66565C9}" type="pres">
      <dgm:prSet presAssocID="{91855A17-BB18-4D88-B985-E59D57BF0CA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E9DBAAD6-AACB-4A79-A8E8-64E7FED07772}" type="pres">
      <dgm:prSet presAssocID="{91855A17-BB18-4D88-B985-E59D57BF0CA8}" presName="spaceRect" presStyleCnt="0"/>
      <dgm:spPr/>
    </dgm:pt>
    <dgm:pt modelId="{93D6BF25-AB60-4E85-A4F2-EC3FE13EDEDE}" type="pres">
      <dgm:prSet presAssocID="{91855A17-BB18-4D88-B985-E59D57BF0CA8}" presName="parTx" presStyleLbl="revTx" presStyleIdx="1" presStyleCnt="4">
        <dgm:presLayoutVars>
          <dgm:chMax val="0"/>
          <dgm:chPref val="0"/>
        </dgm:presLayoutVars>
      </dgm:prSet>
      <dgm:spPr/>
    </dgm:pt>
    <dgm:pt modelId="{A16E3B9A-2049-4ECE-9903-51F6E8BA0DBF}" type="pres">
      <dgm:prSet presAssocID="{BA7B371A-216E-47AE-B7AF-6B707A39A4C7}" presName="sibTrans" presStyleCnt="0"/>
      <dgm:spPr/>
    </dgm:pt>
    <dgm:pt modelId="{1A9B4F41-167B-41A0-ABDC-BBA2EBF65B24}" type="pres">
      <dgm:prSet presAssocID="{A2567AC7-8116-41AC-A252-EE9E9293A547}" presName="compNode" presStyleCnt="0"/>
      <dgm:spPr/>
    </dgm:pt>
    <dgm:pt modelId="{7411D51B-1676-4592-879F-BD56E2518135}" type="pres">
      <dgm:prSet presAssocID="{A2567AC7-8116-41AC-A252-EE9E9293A547}" presName="bgRect" presStyleLbl="bgShp" presStyleIdx="2" presStyleCnt="4" custLinFactNeighborX="0" custLinFactNeighborY="-1165"/>
      <dgm:spPr/>
    </dgm:pt>
    <dgm:pt modelId="{7132A283-2F0A-4F49-9ECF-A08A12079A98}" type="pres">
      <dgm:prSet presAssocID="{A2567AC7-8116-41AC-A252-EE9E9293A54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rve med massiv udfyldning"/>
        </a:ext>
      </dgm:extLst>
    </dgm:pt>
    <dgm:pt modelId="{75297986-73AA-4EE2-9262-B3B544EE8AFE}" type="pres">
      <dgm:prSet presAssocID="{A2567AC7-8116-41AC-A252-EE9E9293A547}" presName="spaceRect" presStyleCnt="0"/>
      <dgm:spPr/>
    </dgm:pt>
    <dgm:pt modelId="{393AB121-7032-495F-8734-1E4A162B39AD}" type="pres">
      <dgm:prSet presAssocID="{A2567AC7-8116-41AC-A252-EE9E9293A547}" presName="parTx" presStyleLbl="revTx" presStyleIdx="2" presStyleCnt="4">
        <dgm:presLayoutVars>
          <dgm:chMax val="0"/>
          <dgm:chPref val="0"/>
        </dgm:presLayoutVars>
      </dgm:prSet>
      <dgm:spPr/>
    </dgm:pt>
    <dgm:pt modelId="{D30F56C7-6D59-4E25-8540-07B05BF808FE}" type="pres">
      <dgm:prSet presAssocID="{3EC19047-AAC0-41FC-B924-698F14FCC941}" presName="sibTrans" presStyleCnt="0"/>
      <dgm:spPr/>
    </dgm:pt>
    <dgm:pt modelId="{AF7AD24E-57FA-4427-93DC-54EB783609EA}" type="pres">
      <dgm:prSet presAssocID="{AC060956-3610-43A5-A903-5E31620A8279}" presName="compNode" presStyleCnt="0"/>
      <dgm:spPr/>
    </dgm:pt>
    <dgm:pt modelId="{F4606F1E-BC74-4B3B-8E33-5D6E837682BE}" type="pres">
      <dgm:prSet presAssocID="{AC060956-3610-43A5-A903-5E31620A8279}" presName="bgRect" presStyleLbl="bgShp" presStyleIdx="3" presStyleCnt="4"/>
      <dgm:spPr/>
    </dgm:pt>
    <dgm:pt modelId="{F593914D-96DF-4248-BA26-FC74F67F1509}" type="pres">
      <dgm:prSet presAssocID="{AC060956-3610-43A5-A903-5E31620A827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kterier med massiv udfyldning"/>
        </a:ext>
      </dgm:extLst>
    </dgm:pt>
    <dgm:pt modelId="{80373CBC-8A86-4733-AE28-EDD67E7E77EC}" type="pres">
      <dgm:prSet presAssocID="{AC060956-3610-43A5-A903-5E31620A8279}" presName="spaceRect" presStyleCnt="0"/>
      <dgm:spPr/>
    </dgm:pt>
    <dgm:pt modelId="{BECA1499-E945-4203-A78C-7EE074C646F2}" type="pres">
      <dgm:prSet presAssocID="{AC060956-3610-43A5-A903-5E31620A827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52FCB1F-6F76-400D-BCA0-A102DD4FEEAB}" type="presOf" srcId="{AC060956-3610-43A5-A903-5E31620A8279}" destId="{BECA1499-E945-4203-A78C-7EE074C646F2}" srcOrd="0" destOrd="0" presId="urn:microsoft.com/office/officeart/2018/2/layout/IconVerticalSolidList"/>
    <dgm:cxn modelId="{A04E7022-AA08-4C6E-A764-F645E229A0E9}" srcId="{0262C048-0D18-4DB9-BB1F-953B391D669D}" destId="{91855A17-BB18-4D88-B985-E59D57BF0CA8}" srcOrd="1" destOrd="0" parTransId="{DE4D29B1-F7A3-4D17-AA1D-31B8135B9F32}" sibTransId="{BA7B371A-216E-47AE-B7AF-6B707A39A4C7}"/>
    <dgm:cxn modelId="{DF048534-68A9-4D64-886D-5F2B1E1F0D63}" type="presOf" srcId="{92A43628-1601-47FD-836C-EB4A7298B10A}" destId="{909CCBEE-DA76-4AC2-9D79-946187E73456}" srcOrd="0" destOrd="0" presId="urn:microsoft.com/office/officeart/2018/2/layout/IconVerticalSolidList"/>
    <dgm:cxn modelId="{91EB1F5B-33EB-4A1D-B147-364D9712EC39}" type="presOf" srcId="{91855A17-BB18-4D88-B985-E59D57BF0CA8}" destId="{93D6BF25-AB60-4E85-A4F2-EC3FE13EDEDE}" srcOrd="0" destOrd="0" presId="urn:microsoft.com/office/officeart/2018/2/layout/IconVerticalSolidList"/>
    <dgm:cxn modelId="{8B9C8B6B-4268-4F3F-AFF9-F31165607518}" type="presOf" srcId="{0262C048-0D18-4DB9-BB1F-953B391D669D}" destId="{60FC72BA-EA7C-4B8A-8281-77883FA5948E}" srcOrd="0" destOrd="0" presId="urn:microsoft.com/office/officeart/2018/2/layout/IconVerticalSolidList"/>
    <dgm:cxn modelId="{7753C49D-77FE-4119-AB71-E1C37E62E821}" type="presOf" srcId="{A2567AC7-8116-41AC-A252-EE9E9293A547}" destId="{393AB121-7032-495F-8734-1E4A162B39AD}" srcOrd="0" destOrd="0" presId="urn:microsoft.com/office/officeart/2018/2/layout/IconVerticalSolidList"/>
    <dgm:cxn modelId="{1E6A0ECC-E595-453A-A553-BE0C0944FA69}" srcId="{0262C048-0D18-4DB9-BB1F-953B391D669D}" destId="{AC060956-3610-43A5-A903-5E31620A8279}" srcOrd="3" destOrd="0" parTransId="{74F849F5-331C-4438-9757-BB4B727D9828}" sibTransId="{CCFCE614-0D00-46F1-BB51-DBA911F427F7}"/>
    <dgm:cxn modelId="{A6FD97CC-AB1B-41B3-86B9-4C6A3CD8A405}" srcId="{0262C048-0D18-4DB9-BB1F-953B391D669D}" destId="{A2567AC7-8116-41AC-A252-EE9E9293A547}" srcOrd="2" destOrd="0" parTransId="{94D4087B-0AB4-4901-9363-DBB132F049C1}" sibTransId="{3EC19047-AAC0-41FC-B924-698F14FCC941}"/>
    <dgm:cxn modelId="{885605D3-50AA-4BEF-B469-5C515D86FB0D}" srcId="{0262C048-0D18-4DB9-BB1F-953B391D669D}" destId="{92A43628-1601-47FD-836C-EB4A7298B10A}" srcOrd="0" destOrd="0" parTransId="{0E79E629-DF26-495A-86A7-7DB7E416034A}" sibTransId="{4D4AEF7F-256C-44F3-A042-CA2C651E176A}"/>
    <dgm:cxn modelId="{16832BB7-EDC1-44E0-9551-4BFF9B6EB80D}" type="presParOf" srcId="{60FC72BA-EA7C-4B8A-8281-77883FA5948E}" destId="{E105007E-CA4D-4918-8139-5D6D0D4222AD}" srcOrd="0" destOrd="0" presId="urn:microsoft.com/office/officeart/2018/2/layout/IconVerticalSolidList"/>
    <dgm:cxn modelId="{98455D46-55F8-4339-91F4-2B9758643C63}" type="presParOf" srcId="{E105007E-CA4D-4918-8139-5D6D0D4222AD}" destId="{645F344B-EEAA-4792-866B-1356D42E6D20}" srcOrd="0" destOrd="0" presId="urn:microsoft.com/office/officeart/2018/2/layout/IconVerticalSolidList"/>
    <dgm:cxn modelId="{8E745588-3F7B-439C-A7F9-E0BA389DBADF}" type="presParOf" srcId="{E105007E-CA4D-4918-8139-5D6D0D4222AD}" destId="{DC9993FF-3AB6-46CD-9C53-264731D736EE}" srcOrd="1" destOrd="0" presId="urn:microsoft.com/office/officeart/2018/2/layout/IconVerticalSolidList"/>
    <dgm:cxn modelId="{4B491EF9-DB26-4734-BBFE-75AA5D0F31D5}" type="presParOf" srcId="{E105007E-CA4D-4918-8139-5D6D0D4222AD}" destId="{0CEDA25D-ADC6-4BEA-AAF6-DD2110A799A5}" srcOrd="2" destOrd="0" presId="urn:microsoft.com/office/officeart/2018/2/layout/IconVerticalSolidList"/>
    <dgm:cxn modelId="{9854C62B-FCAB-420B-95E2-BDDBDADCD1B8}" type="presParOf" srcId="{E105007E-CA4D-4918-8139-5D6D0D4222AD}" destId="{909CCBEE-DA76-4AC2-9D79-946187E73456}" srcOrd="3" destOrd="0" presId="urn:microsoft.com/office/officeart/2018/2/layout/IconVerticalSolidList"/>
    <dgm:cxn modelId="{B160225F-8519-4C9A-A510-A26147E908E5}" type="presParOf" srcId="{60FC72BA-EA7C-4B8A-8281-77883FA5948E}" destId="{74E467D1-446F-48D7-BCF6-E5370C45CB31}" srcOrd="1" destOrd="0" presId="urn:microsoft.com/office/officeart/2018/2/layout/IconVerticalSolidList"/>
    <dgm:cxn modelId="{419F99BC-9D7C-47A5-9460-6A6EAE210B08}" type="presParOf" srcId="{60FC72BA-EA7C-4B8A-8281-77883FA5948E}" destId="{EC0BD235-A550-4CF9-92EF-36E40ACF6323}" srcOrd="2" destOrd="0" presId="urn:microsoft.com/office/officeart/2018/2/layout/IconVerticalSolidList"/>
    <dgm:cxn modelId="{2F2868FB-57A8-4FBF-9A1D-08C9316EF3D4}" type="presParOf" srcId="{EC0BD235-A550-4CF9-92EF-36E40ACF6323}" destId="{01B1B9B2-8B6C-4CE6-9F63-B02CFE6752D7}" srcOrd="0" destOrd="0" presId="urn:microsoft.com/office/officeart/2018/2/layout/IconVerticalSolidList"/>
    <dgm:cxn modelId="{4385C978-0348-443A-BA2C-19D7EB690AC0}" type="presParOf" srcId="{EC0BD235-A550-4CF9-92EF-36E40ACF6323}" destId="{0E214A10-3C56-4274-8FEB-51F1D66565C9}" srcOrd="1" destOrd="0" presId="urn:microsoft.com/office/officeart/2018/2/layout/IconVerticalSolidList"/>
    <dgm:cxn modelId="{C47855F1-DDC7-4CA6-B2FF-5AACB5AAF923}" type="presParOf" srcId="{EC0BD235-A550-4CF9-92EF-36E40ACF6323}" destId="{E9DBAAD6-AACB-4A79-A8E8-64E7FED07772}" srcOrd="2" destOrd="0" presId="urn:microsoft.com/office/officeart/2018/2/layout/IconVerticalSolidList"/>
    <dgm:cxn modelId="{FB47B013-F8FB-41F7-9536-8E91F5F2428F}" type="presParOf" srcId="{EC0BD235-A550-4CF9-92EF-36E40ACF6323}" destId="{93D6BF25-AB60-4E85-A4F2-EC3FE13EDEDE}" srcOrd="3" destOrd="0" presId="urn:microsoft.com/office/officeart/2018/2/layout/IconVerticalSolidList"/>
    <dgm:cxn modelId="{AE5FF02D-7B4E-4309-BB25-59E8BB293F30}" type="presParOf" srcId="{60FC72BA-EA7C-4B8A-8281-77883FA5948E}" destId="{A16E3B9A-2049-4ECE-9903-51F6E8BA0DBF}" srcOrd="3" destOrd="0" presId="urn:microsoft.com/office/officeart/2018/2/layout/IconVerticalSolidList"/>
    <dgm:cxn modelId="{ED91F8C3-35D4-4D07-AF68-93F3F9EA2E92}" type="presParOf" srcId="{60FC72BA-EA7C-4B8A-8281-77883FA5948E}" destId="{1A9B4F41-167B-41A0-ABDC-BBA2EBF65B24}" srcOrd="4" destOrd="0" presId="urn:microsoft.com/office/officeart/2018/2/layout/IconVerticalSolidList"/>
    <dgm:cxn modelId="{46288A23-F899-4E79-AAA1-A0536C7A8CFB}" type="presParOf" srcId="{1A9B4F41-167B-41A0-ABDC-BBA2EBF65B24}" destId="{7411D51B-1676-4592-879F-BD56E2518135}" srcOrd="0" destOrd="0" presId="urn:microsoft.com/office/officeart/2018/2/layout/IconVerticalSolidList"/>
    <dgm:cxn modelId="{995FADC7-5EAA-4AEC-9E6E-E1FDE3594898}" type="presParOf" srcId="{1A9B4F41-167B-41A0-ABDC-BBA2EBF65B24}" destId="{7132A283-2F0A-4F49-9ECF-A08A12079A98}" srcOrd="1" destOrd="0" presId="urn:microsoft.com/office/officeart/2018/2/layout/IconVerticalSolidList"/>
    <dgm:cxn modelId="{45C8B493-B0BA-4A05-BF0B-AEDF9D4950C6}" type="presParOf" srcId="{1A9B4F41-167B-41A0-ABDC-BBA2EBF65B24}" destId="{75297986-73AA-4EE2-9262-B3B544EE8AFE}" srcOrd="2" destOrd="0" presId="urn:microsoft.com/office/officeart/2018/2/layout/IconVerticalSolidList"/>
    <dgm:cxn modelId="{59BC40C6-39AF-4FB8-A3F5-82A0206B9D53}" type="presParOf" srcId="{1A9B4F41-167B-41A0-ABDC-BBA2EBF65B24}" destId="{393AB121-7032-495F-8734-1E4A162B39AD}" srcOrd="3" destOrd="0" presId="urn:microsoft.com/office/officeart/2018/2/layout/IconVerticalSolidList"/>
    <dgm:cxn modelId="{D42C66AE-230A-456A-BD84-AAE423B89C24}" type="presParOf" srcId="{60FC72BA-EA7C-4B8A-8281-77883FA5948E}" destId="{D30F56C7-6D59-4E25-8540-07B05BF808FE}" srcOrd="5" destOrd="0" presId="urn:microsoft.com/office/officeart/2018/2/layout/IconVerticalSolidList"/>
    <dgm:cxn modelId="{65F3BBFE-D1A9-4A6E-82D9-3463680C8120}" type="presParOf" srcId="{60FC72BA-EA7C-4B8A-8281-77883FA5948E}" destId="{AF7AD24E-57FA-4427-93DC-54EB783609EA}" srcOrd="6" destOrd="0" presId="urn:microsoft.com/office/officeart/2018/2/layout/IconVerticalSolidList"/>
    <dgm:cxn modelId="{956B4833-46B2-4E58-99FF-370E1827E7C9}" type="presParOf" srcId="{AF7AD24E-57FA-4427-93DC-54EB783609EA}" destId="{F4606F1E-BC74-4B3B-8E33-5D6E837682BE}" srcOrd="0" destOrd="0" presId="urn:microsoft.com/office/officeart/2018/2/layout/IconVerticalSolidList"/>
    <dgm:cxn modelId="{6D7326FF-FE31-4214-A817-8127D2E22FE9}" type="presParOf" srcId="{AF7AD24E-57FA-4427-93DC-54EB783609EA}" destId="{F593914D-96DF-4248-BA26-FC74F67F1509}" srcOrd="1" destOrd="0" presId="urn:microsoft.com/office/officeart/2018/2/layout/IconVerticalSolidList"/>
    <dgm:cxn modelId="{B3F4D81A-A308-4771-B1D8-5C34C8502D9D}" type="presParOf" srcId="{AF7AD24E-57FA-4427-93DC-54EB783609EA}" destId="{80373CBC-8A86-4733-AE28-EDD67E7E77EC}" srcOrd="2" destOrd="0" presId="urn:microsoft.com/office/officeart/2018/2/layout/IconVerticalSolidList"/>
    <dgm:cxn modelId="{B43EA81C-F750-46F6-9B0B-9B02488DB775}" type="presParOf" srcId="{AF7AD24E-57FA-4427-93DC-54EB783609EA}" destId="{BECA1499-E945-4203-A78C-7EE074C646F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4D512D-231A-4E09-A78B-1E3F276B489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27D32F-1152-4FB4-BDFE-5772614A0036}">
      <dgm:prSet/>
      <dgm:spPr/>
      <dgm:t>
        <a:bodyPr/>
        <a:lstStyle/>
        <a:p>
          <a:r>
            <a:rPr lang="da-DK" dirty="0"/>
            <a:t>Man studerede effekten henover 18 måneder. Effekten svarede til at bremse sygdoms-progression med ca. 30%.</a:t>
          </a:r>
          <a:endParaRPr lang="en-US" dirty="0"/>
        </a:p>
      </dgm:t>
    </dgm:pt>
    <dgm:pt modelId="{46AF8A24-D175-45C6-918E-120755CCFCCB}" type="parTrans" cxnId="{C071190B-A43E-4F4C-A2DA-C83FD362A6E9}">
      <dgm:prSet/>
      <dgm:spPr/>
      <dgm:t>
        <a:bodyPr/>
        <a:lstStyle/>
        <a:p>
          <a:endParaRPr lang="en-US"/>
        </a:p>
      </dgm:t>
    </dgm:pt>
    <dgm:pt modelId="{354D5AB6-996F-46DC-822B-9867B1081B07}" type="sibTrans" cxnId="{C071190B-A43E-4F4C-A2DA-C83FD362A6E9}">
      <dgm:prSet/>
      <dgm:spPr/>
      <dgm:t>
        <a:bodyPr/>
        <a:lstStyle/>
        <a:p>
          <a:endParaRPr lang="en-US"/>
        </a:p>
      </dgm:t>
    </dgm:pt>
    <dgm:pt modelId="{A42650B1-791D-4EA7-90E8-DB9C9FA74AFF}">
      <dgm:prSet/>
      <dgm:spPr/>
      <dgm:t>
        <a:bodyPr/>
        <a:lstStyle/>
        <a:p>
          <a:r>
            <a:rPr lang="da-DK" dirty="0"/>
            <a:t>Dette svarer til ca. 5-6 måneders forsinkelse af kognitive og funktionelle tab over de 18 måneder. </a:t>
          </a:r>
          <a:endParaRPr lang="en-US" dirty="0"/>
        </a:p>
      </dgm:t>
    </dgm:pt>
    <dgm:pt modelId="{77045082-D032-407C-B838-576088DBBC46}" type="parTrans" cxnId="{9317F559-2B5F-48F5-8F3A-8D090A692E20}">
      <dgm:prSet/>
      <dgm:spPr/>
      <dgm:t>
        <a:bodyPr/>
        <a:lstStyle/>
        <a:p>
          <a:endParaRPr lang="en-US"/>
        </a:p>
      </dgm:t>
    </dgm:pt>
    <dgm:pt modelId="{986F56A3-DBEA-4D14-B9CA-3D0E32FB08F8}" type="sibTrans" cxnId="{9317F559-2B5F-48F5-8F3A-8D090A692E20}">
      <dgm:prSet/>
      <dgm:spPr/>
      <dgm:t>
        <a:bodyPr/>
        <a:lstStyle/>
        <a:p>
          <a:endParaRPr lang="en-US"/>
        </a:p>
      </dgm:t>
    </dgm:pt>
    <dgm:pt modelId="{F6C96547-1D3C-4130-B2F6-9D81E78F6650}">
      <dgm:prSet/>
      <dgm:spPr/>
      <dgm:t>
        <a:bodyPr/>
        <a:lstStyle/>
        <a:p>
          <a:r>
            <a:rPr lang="da-DK" dirty="0"/>
            <a:t>Ny data viser at forskellen fortsætter med at vokse over flere år. </a:t>
          </a:r>
          <a:endParaRPr lang="en-US" dirty="0"/>
        </a:p>
      </dgm:t>
    </dgm:pt>
    <dgm:pt modelId="{755608D7-2A08-4E33-898D-EA9E2B019B0B}" type="parTrans" cxnId="{0A865F22-0089-4EF2-975D-A42E4F6950EC}">
      <dgm:prSet/>
      <dgm:spPr/>
      <dgm:t>
        <a:bodyPr/>
        <a:lstStyle/>
        <a:p>
          <a:endParaRPr lang="en-US"/>
        </a:p>
      </dgm:t>
    </dgm:pt>
    <dgm:pt modelId="{76769C40-D537-40D1-B767-5B08F4EEFD4A}" type="sibTrans" cxnId="{0A865F22-0089-4EF2-975D-A42E4F6950EC}">
      <dgm:prSet/>
      <dgm:spPr/>
      <dgm:t>
        <a:bodyPr/>
        <a:lstStyle/>
        <a:p>
          <a:endParaRPr lang="en-US"/>
        </a:p>
      </dgm:t>
    </dgm:pt>
    <dgm:pt modelId="{4FD08A80-03B3-4F98-8308-AD6F2519BD1A}" type="pres">
      <dgm:prSet presAssocID="{B54D512D-231A-4E09-A78B-1E3F276B489C}" presName="root" presStyleCnt="0">
        <dgm:presLayoutVars>
          <dgm:dir/>
          <dgm:resizeHandles val="exact"/>
        </dgm:presLayoutVars>
      </dgm:prSet>
      <dgm:spPr/>
    </dgm:pt>
    <dgm:pt modelId="{CCDE1E5D-B681-4406-AD50-3261F3997A5C}" type="pres">
      <dgm:prSet presAssocID="{D727D32F-1152-4FB4-BDFE-5772614A0036}" presName="compNode" presStyleCnt="0"/>
      <dgm:spPr/>
    </dgm:pt>
    <dgm:pt modelId="{19FDAC43-BE1D-4DBC-873C-D3485D59F71D}" type="pres">
      <dgm:prSet presAssocID="{D727D32F-1152-4FB4-BDFE-5772614A0036}" presName="bgRect" presStyleLbl="bgShp" presStyleIdx="0" presStyleCnt="3"/>
      <dgm:spPr>
        <a:solidFill>
          <a:srgbClr val="F2E7DD"/>
        </a:solidFill>
      </dgm:spPr>
    </dgm:pt>
    <dgm:pt modelId="{E1F14801-C601-475B-A807-B87B694F6957}" type="pres">
      <dgm:prSet presAssocID="{D727D32F-1152-4FB4-BDFE-5772614A003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agram over Pandemic eksponentiel kurve bjælke med massiv udfyldning"/>
        </a:ext>
      </dgm:extLst>
    </dgm:pt>
    <dgm:pt modelId="{68225FB2-3454-4ED4-9F5A-C644CF8BF382}" type="pres">
      <dgm:prSet presAssocID="{D727D32F-1152-4FB4-BDFE-5772614A0036}" presName="spaceRect" presStyleCnt="0"/>
      <dgm:spPr/>
    </dgm:pt>
    <dgm:pt modelId="{50BCAAFF-5154-4DBE-A4B5-698D8589F329}" type="pres">
      <dgm:prSet presAssocID="{D727D32F-1152-4FB4-BDFE-5772614A0036}" presName="parTx" presStyleLbl="revTx" presStyleIdx="0" presStyleCnt="3">
        <dgm:presLayoutVars>
          <dgm:chMax val="0"/>
          <dgm:chPref val="0"/>
        </dgm:presLayoutVars>
      </dgm:prSet>
      <dgm:spPr/>
    </dgm:pt>
    <dgm:pt modelId="{035E4B96-F48B-4FAB-B9AC-80AFADFBD692}" type="pres">
      <dgm:prSet presAssocID="{354D5AB6-996F-46DC-822B-9867B1081B07}" presName="sibTrans" presStyleCnt="0"/>
      <dgm:spPr/>
    </dgm:pt>
    <dgm:pt modelId="{C9D6822F-AA71-46C7-942E-89DE037918D7}" type="pres">
      <dgm:prSet presAssocID="{A42650B1-791D-4EA7-90E8-DB9C9FA74AFF}" presName="compNode" presStyleCnt="0"/>
      <dgm:spPr/>
    </dgm:pt>
    <dgm:pt modelId="{35F78357-7E14-4D22-90A9-31A53CE224CD}" type="pres">
      <dgm:prSet presAssocID="{A42650B1-791D-4EA7-90E8-DB9C9FA74AFF}" presName="bgRect" presStyleLbl="bgShp" presStyleIdx="1" presStyleCnt="3"/>
      <dgm:spPr>
        <a:solidFill>
          <a:srgbClr val="F2E7DD"/>
        </a:solidFill>
      </dgm:spPr>
    </dgm:pt>
    <dgm:pt modelId="{23EBB2B7-6A79-40B5-A55C-3C4A4FB98DFF}" type="pres">
      <dgm:prSet presAssocID="{A42650B1-791D-4EA7-90E8-DB9C9FA74AF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gskalender med massiv udfyldning"/>
        </a:ext>
      </dgm:extLst>
    </dgm:pt>
    <dgm:pt modelId="{F03E6EAE-5AD2-4759-879D-7BDE4B520396}" type="pres">
      <dgm:prSet presAssocID="{A42650B1-791D-4EA7-90E8-DB9C9FA74AFF}" presName="spaceRect" presStyleCnt="0"/>
      <dgm:spPr/>
    </dgm:pt>
    <dgm:pt modelId="{931AB6DE-EBBD-4D2E-A7FB-838AD846D6AF}" type="pres">
      <dgm:prSet presAssocID="{A42650B1-791D-4EA7-90E8-DB9C9FA74AFF}" presName="parTx" presStyleLbl="revTx" presStyleIdx="1" presStyleCnt="3">
        <dgm:presLayoutVars>
          <dgm:chMax val="0"/>
          <dgm:chPref val="0"/>
        </dgm:presLayoutVars>
      </dgm:prSet>
      <dgm:spPr/>
    </dgm:pt>
    <dgm:pt modelId="{12F81F19-5646-4CCB-BFB2-71399C73E6F0}" type="pres">
      <dgm:prSet presAssocID="{986F56A3-DBEA-4D14-B9CA-3D0E32FB08F8}" presName="sibTrans" presStyleCnt="0"/>
      <dgm:spPr/>
    </dgm:pt>
    <dgm:pt modelId="{9E3AF583-EA8D-4DA8-959F-C0767CD21264}" type="pres">
      <dgm:prSet presAssocID="{F6C96547-1D3C-4130-B2F6-9D81E78F6650}" presName="compNode" presStyleCnt="0"/>
      <dgm:spPr/>
    </dgm:pt>
    <dgm:pt modelId="{3F5F0C1A-F453-44A7-A787-FE02A26A8BEE}" type="pres">
      <dgm:prSet presAssocID="{F6C96547-1D3C-4130-B2F6-9D81E78F6650}" presName="bgRect" presStyleLbl="bgShp" presStyleIdx="2" presStyleCnt="3"/>
      <dgm:spPr>
        <a:solidFill>
          <a:srgbClr val="F2E7DD"/>
        </a:solidFill>
      </dgm:spPr>
    </dgm:pt>
    <dgm:pt modelId="{338C7F58-B3D7-4C8B-8166-C4D94927D742}" type="pres">
      <dgm:prSet presAssocID="{F6C96547-1D3C-4130-B2F6-9D81E78F665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0BD3EBD4-CC55-4754-8E75-A5EBEFC1F915}" type="pres">
      <dgm:prSet presAssocID="{F6C96547-1D3C-4130-B2F6-9D81E78F6650}" presName="spaceRect" presStyleCnt="0"/>
      <dgm:spPr/>
    </dgm:pt>
    <dgm:pt modelId="{7B476C4D-3173-4BB3-BF4E-13DB4835789E}" type="pres">
      <dgm:prSet presAssocID="{F6C96547-1D3C-4130-B2F6-9D81E78F665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3800E0A-587C-45D4-A35D-C56BA9A71428}" type="presOf" srcId="{A42650B1-791D-4EA7-90E8-DB9C9FA74AFF}" destId="{931AB6DE-EBBD-4D2E-A7FB-838AD846D6AF}" srcOrd="0" destOrd="0" presId="urn:microsoft.com/office/officeart/2018/2/layout/IconVerticalSolidList"/>
    <dgm:cxn modelId="{C071190B-A43E-4F4C-A2DA-C83FD362A6E9}" srcId="{B54D512D-231A-4E09-A78B-1E3F276B489C}" destId="{D727D32F-1152-4FB4-BDFE-5772614A0036}" srcOrd="0" destOrd="0" parTransId="{46AF8A24-D175-45C6-918E-120755CCFCCB}" sibTransId="{354D5AB6-996F-46DC-822B-9867B1081B07}"/>
    <dgm:cxn modelId="{0A865F22-0089-4EF2-975D-A42E4F6950EC}" srcId="{B54D512D-231A-4E09-A78B-1E3F276B489C}" destId="{F6C96547-1D3C-4130-B2F6-9D81E78F6650}" srcOrd="2" destOrd="0" parTransId="{755608D7-2A08-4E33-898D-EA9E2B019B0B}" sibTransId="{76769C40-D537-40D1-B767-5B08F4EEFD4A}"/>
    <dgm:cxn modelId="{D005C169-807C-4206-9617-28A00D3346F3}" type="presOf" srcId="{B54D512D-231A-4E09-A78B-1E3F276B489C}" destId="{4FD08A80-03B3-4F98-8308-AD6F2519BD1A}" srcOrd="0" destOrd="0" presId="urn:microsoft.com/office/officeart/2018/2/layout/IconVerticalSolidList"/>
    <dgm:cxn modelId="{9317F559-2B5F-48F5-8F3A-8D090A692E20}" srcId="{B54D512D-231A-4E09-A78B-1E3F276B489C}" destId="{A42650B1-791D-4EA7-90E8-DB9C9FA74AFF}" srcOrd="1" destOrd="0" parTransId="{77045082-D032-407C-B838-576088DBBC46}" sibTransId="{986F56A3-DBEA-4D14-B9CA-3D0E32FB08F8}"/>
    <dgm:cxn modelId="{5AF694EB-36BC-454F-A8C6-6D815AE09E72}" type="presOf" srcId="{D727D32F-1152-4FB4-BDFE-5772614A0036}" destId="{50BCAAFF-5154-4DBE-A4B5-698D8589F329}" srcOrd="0" destOrd="0" presId="urn:microsoft.com/office/officeart/2018/2/layout/IconVerticalSolidList"/>
    <dgm:cxn modelId="{EEA83EF9-6536-4250-8F44-A8A60D65147E}" type="presOf" srcId="{F6C96547-1D3C-4130-B2F6-9D81E78F6650}" destId="{7B476C4D-3173-4BB3-BF4E-13DB4835789E}" srcOrd="0" destOrd="0" presId="urn:microsoft.com/office/officeart/2018/2/layout/IconVerticalSolidList"/>
    <dgm:cxn modelId="{BD184803-45C3-4C8C-A60A-FAD2D71172DE}" type="presParOf" srcId="{4FD08A80-03B3-4F98-8308-AD6F2519BD1A}" destId="{CCDE1E5D-B681-4406-AD50-3261F3997A5C}" srcOrd="0" destOrd="0" presId="urn:microsoft.com/office/officeart/2018/2/layout/IconVerticalSolidList"/>
    <dgm:cxn modelId="{ADECEB8B-8172-4342-ADC7-2B144C4973EF}" type="presParOf" srcId="{CCDE1E5D-B681-4406-AD50-3261F3997A5C}" destId="{19FDAC43-BE1D-4DBC-873C-D3485D59F71D}" srcOrd="0" destOrd="0" presId="urn:microsoft.com/office/officeart/2018/2/layout/IconVerticalSolidList"/>
    <dgm:cxn modelId="{384A4F0B-20EB-46E0-89DD-AD1A3BB95EF5}" type="presParOf" srcId="{CCDE1E5D-B681-4406-AD50-3261F3997A5C}" destId="{E1F14801-C601-475B-A807-B87B694F6957}" srcOrd="1" destOrd="0" presId="urn:microsoft.com/office/officeart/2018/2/layout/IconVerticalSolidList"/>
    <dgm:cxn modelId="{5562C6D2-CA92-4E39-ADF1-3E7016134344}" type="presParOf" srcId="{CCDE1E5D-B681-4406-AD50-3261F3997A5C}" destId="{68225FB2-3454-4ED4-9F5A-C644CF8BF382}" srcOrd="2" destOrd="0" presId="urn:microsoft.com/office/officeart/2018/2/layout/IconVerticalSolidList"/>
    <dgm:cxn modelId="{2DC3BC5F-F08A-4884-BA4B-6AC9B17126F3}" type="presParOf" srcId="{CCDE1E5D-B681-4406-AD50-3261F3997A5C}" destId="{50BCAAFF-5154-4DBE-A4B5-698D8589F329}" srcOrd="3" destOrd="0" presId="urn:microsoft.com/office/officeart/2018/2/layout/IconVerticalSolidList"/>
    <dgm:cxn modelId="{40DD3E2C-520D-4236-9AB1-3320BBD3FF22}" type="presParOf" srcId="{4FD08A80-03B3-4F98-8308-AD6F2519BD1A}" destId="{035E4B96-F48B-4FAB-B9AC-80AFADFBD692}" srcOrd="1" destOrd="0" presId="urn:microsoft.com/office/officeart/2018/2/layout/IconVerticalSolidList"/>
    <dgm:cxn modelId="{D2D2510C-837A-4411-8D94-4B58E8DE0ECF}" type="presParOf" srcId="{4FD08A80-03B3-4F98-8308-AD6F2519BD1A}" destId="{C9D6822F-AA71-46C7-942E-89DE037918D7}" srcOrd="2" destOrd="0" presId="urn:microsoft.com/office/officeart/2018/2/layout/IconVerticalSolidList"/>
    <dgm:cxn modelId="{F7004330-6196-47F8-9025-6B52E503FD86}" type="presParOf" srcId="{C9D6822F-AA71-46C7-942E-89DE037918D7}" destId="{35F78357-7E14-4D22-90A9-31A53CE224CD}" srcOrd="0" destOrd="0" presId="urn:microsoft.com/office/officeart/2018/2/layout/IconVerticalSolidList"/>
    <dgm:cxn modelId="{A8F94EC8-03C8-4EB0-B4C0-22CDFE25ED71}" type="presParOf" srcId="{C9D6822F-AA71-46C7-942E-89DE037918D7}" destId="{23EBB2B7-6A79-40B5-A55C-3C4A4FB98DFF}" srcOrd="1" destOrd="0" presId="urn:microsoft.com/office/officeart/2018/2/layout/IconVerticalSolidList"/>
    <dgm:cxn modelId="{6A8E351B-4510-458A-BDA6-02CD16D9F1B3}" type="presParOf" srcId="{C9D6822F-AA71-46C7-942E-89DE037918D7}" destId="{F03E6EAE-5AD2-4759-879D-7BDE4B520396}" srcOrd="2" destOrd="0" presId="urn:microsoft.com/office/officeart/2018/2/layout/IconVerticalSolidList"/>
    <dgm:cxn modelId="{2C6EB334-B4A2-4705-90A5-F04287189F2E}" type="presParOf" srcId="{C9D6822F-AA71-46C7-942E-89DE037918D7}" destId="{931AB6DE-EBBD-4D2E-A7FB-838AD846D6AF}" srcOrd="3" destOrd="0" presId="urn:microsoft.com/office/officeart/2018/2/layout/IconVerticalSolidList"/>
    <dgm:cxn modelId="{0F46D586-4F89-4806-8D97-92920D85505F}" type="presParOf" srcId="{4FD08A80-03B3-4F98-8308-AD6F2519BD1A}" destId="{12F81F19-5646-4CCB-BFB2-71399C73E6F0}" srcOrd="3" destOrd="0" presId="urn:microsoft.com/office/officeart/2018/2/layout/IconVerticalSolidList"/>
    <dgm:cxn modelId="{8F53EF26-30BA-481D-8677-2B946371DA70}" type="presParOf" srcId="{4FD08A80-03B3-4F98-8308-AD6F2519BD1A}" destId="{9E3AF583-EA8D-4DA8-959F-C0767CD21264}" srcOrd="4" destOrd="0" presId="urn:microsoft.com/office/officeart/2018/2/layout/IconVerticalSolidList"/>
    <dgm:cxn modelId="{4696AC9F-619B-47CA-A59D-5F7848CDFFB4}" type="presParOf" srcId="{9E3AF583-EA8D-4DA8-959F-C0767CD21264}" destId="{3F5F0C1A-F453-44A7-A787-FE02A26A8BEE}" srcOrd="0" destOrd="0" presId="urn:microsoft.com/office/officeart/2018/2/layout/IconVerticalSolidList"/>
    <dgm:cxn modelId="{E5DA8F68-434E-491E-856D-0F3FF1FBFAC2}" type="presParOf" srcId="{9E3AF583-EA8D-4DA8-959F-C0767CD21264}" destId="{338C7F58-B3D7-4C8B-8166-C4D94927D742}" srcOrd="1" destOrd="0" presId="urn:microsoft.com/office/officeart/2018/2/layout/IconVerticalSolidList"/>
    <dgm:cxn modelId="{617D6A28-4EBE-44E7-A1D6-704B5CAD11F9}" type="presParOf" srcId="{9E3AF583-EA8D-4DA8-959F-C0767CD21264}" destId="{0BD3EBD4-CC55-4754-8E75-A5EBEFC1F915}" srcOrd="2" destOrd="0" presId="urn:microsoft.com/office/officeart/2018/2/layout/IconVerticalSolidList"/>
    <dgm:cxn modelId="{C42D079C-9C15-4E3E-A715-7A545393EEA5}" type="presParOf" srcId="{9E3AF583-EA8D-4DA8-959F-C0767CD21264}" destId="{7B476C4D-3173-4BB3-BF4E-13DB4835789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5E295-7A04-4C0D-A573-48F06B7CA85B}">
      <dsp:nvSpPr>
        <dsp:cNvPr id="0" name=""/>
        <dsp:cNvSpPr/>
      </dsp:nvSpPr>
      <dsp:spPr>
        <a:xfrm>
          <a:off x="0" y="489"/>
          <a:ext cx="11522076" cy="11461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3E086-B04E-42C3-BFD6-0E6B4AE7D024}">
      <dsp:nvSpPr>
        <dsp:cNvPr id="0" name=""/>
        <dsp:cNvSpPr/>
      </dsp:nvSpPr>
      <dsp:spPr>
        <a:xfrm>
          <a:off x="249238" y="149227"/>
          <a:ext cx="825281" cy="848636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D5143-B318-4604-BB27-9CC5E4A8C948}">
      <dsp:nvSpPr>
        <dsp:cNvPr id="0" name=""/>
        <dsp:cNvSpPr/>
      </dsp:nvSpPr>
      <dsp:spPr>
        <a:xfrm>
          <a:off x="1323759" y="489"/>
          <a:ext cx="10198316" cy="1146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297" tIns="121297" rIns="121297" bIns="12129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 dirty="0"/>
            <a:t>Første gang i 20 år med ny medicin i EU</a:t>
          </a:r>
          <a:endParaRPr lang="en-US" sz="2500" kern="1200" dirty="0"/>
        </a:p>
      </dsp:txBody>
      <dsp:txXfrm>
        <a:off x="1323759" y="489"/>
        <a:ext cx="10198316" cy="1146111"/>
      </dsp:txXfrm>
    </dsp:sp>
    <dsp:sp modelId="{35BFEA4C-1408-4E04-B246-E049C1CC196E}">
      <dsp:nvSpPr>
        <dsp:cNvPr id="0" name=""/>
        <dsp:cNvSpPr/>
      </dsp:nvSpPr>
      <dsp:spPr>
        <a:xfrm>
          <a:off x="0" y="1433129"/>
          <a:ext cx="11522076" cy="11461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F0591-BDDE-44D5-89D0-7B84BAEC0D15}">
      <dsp:nvSpPr>
        <dsp:cNvPr id="0" name=""/>
        <dsp:cNvSpPr/>
      </dsp:nvSpPr>
      <dsp:spPr>
        <a:xfrm>
          <a:off x="274639" y="1609725"/>
          <a:ext cx="774481" cy="792919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B0A4F-FE39-442C-A607-3B9D8054B740}">
      <dsp:nvSpPr>
        <dsp:cNvPr id="0" name=""/>
        <dsp:cNvSpPr/>
      </dsp:nvSpPr>
      <dsp:spPr>
        <a:xfrm>
          <a:off x="1323759" y="1433129"/>
          <a:ext cx="10198316" cy="1146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297" tIns="121297" rIns="121297" bIns="12129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 dirty="0"/>
            <a:t>Sygdomsmodificerende – men stadig ikke en kur</a:t>
          </a:r>
          <a:endParaRPr lang="en-US" sz="2500" kern="1200" dirty="0"/>
        </a:p>
      </dsp:txBody>
      <dsp:txXfrm>
        <a:off x="1323759" y="1433129"/>
        <a:ext cx="10198316" cy="1146111"/>
      </dsp:txXfrm>
    </dsp:sp>
    <dsp:sp modelId="{F3BE0836-2764-414D-B0CE-FB54D24FB991}">
      <dsp:nvSpPr>
        <dsp:cNvPr id="0" name=""/>
        <dsp:cNvSpPr/>
      </dsp:nvSpPr>
      <dsp:spPr>
        <a:xfrm>
          <a:off x="0" y="2865769"/>
          <a:ext cx="11522076" cy="11461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80BD3-2F8C-4E9E-96BD-5290B6FA2584}">
      <dsp:nvSpPr>
        <dsp:cNvPr id="0" name=""/>
        <dsp:cNvSpPr/>
      </dsp:nvSpPr>
      <dsp:spPr>
        <a:xfrm>
          <a:off x="312520" y="3121025"/>
          <a:ext cx="698717" cy="635599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B4864-880E-4C12-A610-6D939FDBDC8E}">
      <dsp:nvSpPr>
        <dsp:cNvPr id="0" name=""/>
        <dsp:cNvSpPr/>
      </dsp:nvSpPr>
      <dsp:spPr>
        <a:xfrm>
          <a:off x="1323759" y="2865769"/>
          <a:ext cx="10198316" cy="1146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297" tIns="121297" rIns="121297" bIns="12129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 dirty="0"/>
            <a:t>Hvorfor vi kun taler om Alzheimers sygdom på dette seminar</a:t>
          </a:r>
          <a:endParaRPr lang="en-US" sz="2500" kern="1200" dirty="0"/>
        </a:p>
      </dsp:txBody>
      <dsp:txXfrm>
        <a:off x="1323759" y="2865769"/>
        <a:ext cx="10198316" cy="1146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F344B-EEAA-4792-866B-1356D42E6D20}">
      <dsp:nvSpPr>
        <dsp:cNvPr id="0" name=""/>
        <dsp:cNvSpPr/>
      </dsp:nvSpPr>
      <dsp:spPr>
        <a:xfrm>
          <a:off x="0" y="1665"/>
          <a:ext cx="11522076" cy="84400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9993FF-3AB6-46CD-9C53-264731D736EE}">
      <dsp:nvSpPr>
        <dsp:cNvPr id="0" name=""/>
        <dsp:cNvSpPr/>
      </dsp:nvSpPr>
      <dsp:spPr>
        <a:xfrm>
          <a:off x="255312" y="191567"/>
          <a:ext cx="464204" cy="4642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9CCBEE-DA76-4AC2-9D79-946187E73456}">
      <dsp:nvSpPr>
        <dsp:cNvPr id="0" name=""/>
        <dsp:cNvSpPr/>
      </dsp:nvSpPr>
      <dsp:spPr>
        <a:xfrm>
          <a:off x="974829" y="1665"/>
          <a:ext cx="10547246" cy="844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24" tIns="89324" rIns="89324" bIns="8932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b="0" i="0" kern="1200" baseline="0" dirty="0"/>
            <a:t>Årsagen til Alzheimer sygdom er uklar - sandsynligvis forskellige sygdomsmekanismer i spil</a:t>
          </a:r>
          <a:endParaRPr lang="en-US" sz="2200" kern="1200" dirty="0"/>
        </a:p>
      </dsp:txBody>
      <dsp:txXfrm>
        <a:off x="974829" y="1665"/>
        <a:ext cx="10547246" cy="844008"/>
      </dsp:txXfrm>
    </dsp:sp>
    <dsp:sp modelId="{01B1B9B2-8B6C-4CE6-9F63-B02CFE6752D7}">
      <dsp:nvSpPr>
        <dsp:cNvPr id="0" name=""/>
        <dsp:cNvSpPr/>
      </dsp:nvSpPr>
      <dsp:spPr>
        <a:xfrm>
          <a:off x="0" y="1056675"/>
          <a:ext cx="11522076" cy="84400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14A10-3C56-4274-8FEB-51F1D66565C9}">
      <dsp:nvSpPr>
        <dsp:cNvPr id="0" name=""/>
        <dsp:cNvSpPr/>
      </dsp:nvSpPr>
      <dsp:spPr>
        <a:xfrm>
          <a:off x="255312" y="1246577"/>
          <a:ext cx="464204" cy="4642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6BF25-AB60-4E85-A4F2-EC3FE13EDEDE}">
      <dsp:nvSpPr>
        <dsp:cNvPr id="0" name=""/>
        <dsp:cNvSpPr/>
      </dsp:nvSpPr>
      <dsp:spPr>
        <a:xfrm>
          <a:off x="974829" y="1056675"/>
          <a:ext cx="10547246" cy="844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24" tIns="89324" rIns="89324" bIns="8932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b="0" i="0" kern="1200" baseline="0" dirty="0"/>
            <a:t>Teorier fokuserer på eksempelvis </a:t>
          </a:r>
          <a:r>
            <a:rPr lang="da-DK" sz="2200" b="0" i="0" kern="1200" baseline="0" dirty="0" err="1"/>
            <a:t>neuroinflammation</a:t>
          </a:r>
          <a:r>
            <a:rPr lang="da-DK" sz="2200" b="0" i="0" kern="1200" baseline="0" dirty="0"/>
            <a:t>, metabolisme, genetik samt sundhed og livsstil.</a:t>
          </a:r>
          <a:endParaRPr lang="en-US" sz="2200" kern="1200" dirty="0"/>
        </a:p>
      </dsp:txBody>
      <dsp:txXfrm>
        <a:off x="974829" y="1056675"/>
        <a:ext cx="10547246" cy="844008"/>
      </dsp:txXfrm>
    </dsp:sp>
    <dsp:sp modelId="{7411D51B-1676-4592-879F-BD56E2518135}">
      <dsp:nvSpPr>
        <dsp:cNvPr id="0" name=""/>
        <dsp:cNvSpPr/>
      </dsp:nvSpPr>
      <dsp:spPr>
        <a:xfrm>
          <a:off x="0" y="2101853"/>
          <a:ext cx="11522076" cy="84400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2A283-2F0A-4F49-9ECF-A08A12079A98}">
      <dsp:nvSpPr>
        <dsp:cNvPr id="0" name=""/>
        <dsp:cNvSpPr/>
      </dsp:nvSpPr>
      <dsp:spPr>
        <a:xfrm>
          <a:off x="255312" y="2301588"/>
          <a:ext cx="464204" cy="4642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AB121-7032-495F-8734-1E4A162B39AD}">
      <dsp:nvSpPr>
        <dsp:cNvPr id="0" name=""/>
        <dsp:cNvSpPr/>
      </dsp:nvSpPr>
      <dsp:spPr>
        <a:xfrm>
          <a:off x="974829" y="2111686"/>
          <a:ext cx="10547246" cy="844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24" tIns="89324" rIns="89324" bIns="8932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b="0" i="0" kern="1200" baseline="0" dirty="0"/>
            <a:t>En af de tidligste teorier omhandler det </a:t>
          </a:r>
          <a:r>
            <a:rPr lang="da-DK" sz="2200" b="0" i="0" kern="1200" baseline="0" dirty="0" err="1"/>
            <a:t>kolinerge</a:t>
          </a:r>
          <a:r>
            <a:rPr lang="da-DK" sz="2200" b="0" i="0" kern="1200" baseline="0" dirty="0"/>
            <a:t> system</a:t>
          </a:r>
          <a:r>
            <a:rPr lang="da-DK" sz="2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,</a:t>
          </a:r>
          <a:r>
            <a:rPr lang="da-DK" sz="2200" b="0" i="0" kern="1200" baseline="0" dirty="0"/>
            <a:t> og er baggrunden for udviklingen af </a:t>
          </a:r>
          <a:r>
            <a:rPr lang="da-DK" sz="2200" b="0" i="0" kern="1200" baseline="0"/>
            <a:t>kolinesterasehæmmere.</a:t>
          </a:r>
          <a:endParaRPr lang="en-US" sz="2200" kern="1200" dirty="0"/>
        </a:p>
      </dsp:txBody>
      <dsp:txXfrm>
        <a:off x="974829" y="2111686"/>
        <a:ext cx="10547246" cy="844008"/>
      </dsp:txXfrm>
    </dsp:sp>
    <dsp:sp modelId="{F4606F1E-BC74-4B3B-8E33-5D6E837682BE}">
      <dsp:nvSpPr>
        <dsp:cNvPr id="0" name=""/>
        <dsp:cNvSpPr/>
      </dsp:nvSpPr>
      <dsp:spPr>
        <a:xfrm>
          <a:off x="0" y="3166697"/>
          <a:ext cx="11522076" cy="84400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3914D-96DF-4248-BA26-FC74F67F1509}">
      <dsp:nvSpPr>
        <dsp:cNvPr id="0" name=""/>
        <dsp:cNvSpPr/>
      </dsp:nvSpPr>
      <dsp:spPr>
        <a:xfrm>
          <a:off x="255312" y="3356599"/>
          <a:ext cx="464204" cy="4642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A1499-E945-4203-A78C-7EE074C646F2}">
      <dsp:nvSpPr>
        <dsp:cNvPr id="0" name=""/>
        <dsp:cNvSpPr/>
      </dsp:nvSpPr>
      <dsp:spPr>
        <a:xfrm>
          <a:off x="974829" y="3166697"/>
          <a:ext cx="10547246" cy="844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24" tIns="89324" rIns="89324" bIns="8932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b="0" i="0" kern="1200" baseline="0" dirty="0"/>
            <a:t>En af de teorier der er mest forskning i er </a:t>
          </a:r>
          <a:r>
            <a:rPr lang="da-DK" sz="2200" b="0" i="0" kern="1200" baseline="0" dirty="0" err="1"/>
            <a:t>amyloid</a:t>
          </a:r>
          <a:r>
            <a:rPr lang="da-DK" sz="2200" b="0" i="0" kern="1200" baseline="0" dirty="0"/>
            <a:t>-teorien, som beskriver hvordan sygdommen udvikler sig. </a:t>
          </a:r>
          <a:endParaRPr lang="en-US" sz="2200" kern="1200" dirty="0"/>
        </a:p>
      </dsp:txBody>
      <dsp:txXfrm>
        <a:off x="974829" y="3166697"/>
        <a:ext cx="10547246" cy="844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DAC43-BE1D-4DBC-873C-D3485D59F71D}">
      <dsp:nvSpPr>
        <dsp:cNvPr id="0" name=""/>
        <dsp:cNvSpPr/>
      </dsp:nvSpPr>
      <dsp:spPr>
        <a:xfrm>
          <a:off x="0" y="489"/>
          <a:ext cx="11522076" cy="1146111"/>
        </a:xfrm>
        <a:prstGeom prst="roundRect">
          <a:avLst>
            <a:gd name="adj" fmla="val 10000"/>
          </a:avLst>
        </a:prstGeom>
        <a:solidFill>
          <a:srgbClr val="F2E7D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14801-C601-475B-A807-B87B694F6957}">
      <dsp:nvSpPr>
        <dsp:cNvPr id="0" name=""/>
        <dsp:cNvSpPr/>
      </dsp:nvSpPr>
      <dsp:spPr>
        <a:xfrm>
          <a:off x="346698" y="258364"/>
          <a:ext cx="630361" cy="6303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CAAFF-5154-4DBE-A4B5-698D8589F329}">
      <dsp:nvSpPr>
        <dsp:cNvPr id="0" name=""/>
        <dsp:cNvSpPr/>
      </dsp:nvSpPr>
      <dsp:spPr>
        <a:xfrm>
          <a:off x="1323759" y="489"/>
          <a:ext cx="10198316" cy="1146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297" tIns="121297" rIns="121297" bIns="12129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 dirty="0"/>
            <a:t>Man studerede effekten henover 18 måneder. Effekten svarede til at bremse sygdoms-progression med ca. 30%.</a:t>
          </a:r>
          <a:endParaRPr lang="en-US" sz="2500" kern="1200" dirty="0"/>
        </a:p>
      </dsp:txBody>
      <dsp:txXfrm>
        <a:off x="1323759" y="489"/>
        <a:ext cx="10198316" cy="1146111"/>
      </dsp:txXfrm>
    </dsp:sp>
    <dsp:sp modelId="{35F78357-7E14-4D22-90A9-31A53CE224CD}">
      <dsp:nvSpPr>
        <dsp:cNvPr id="0" name=""/>
        <dsp:cNvSpPr/>
      </dsp:nvSpPr>
      <dsp:spPr>
        <a:xfrm>
          <a:off x="0" y="1433129"/>
          <a:ext cx="11522076" cy="1146111"/>
        </a:xfrm>
        <a:prstGeom prst="roundRect">
          <a:avLst>
            <a:gd name="adj" fmla="val 10000"/>
          </a:avLst>
        </a:prstGeom>
        <a:solidFill>
          <a:srgbClr val="F2E7D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BB2B7-6A79-40B5-A55C-3C4A4FB98DFF}">
      <dsp:nvSpPr>
        <dsp:cNvPr id="0" name=""/>
        <dsp:cNvSpPr/>
      </dsp:nvSpPr>
      <dsp:spPr>
        <a:xfrm>
          <a:off x="346698" y="1691004"/>
          <a:ext cx="630361" cy="6303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AB6DE-EBBD-4D2E-A7FB-838AD846D6AF}">
      <dsp:nvSpPr>
        <dsp:cNvPr id="0" name=""/>
        <dsp:cNvSpPr/>
      </dsp:nvSpPr>
      <dsp:spPr>
        <a:xfrm>
          <a:off x="1323759" y="1433129"/>
          <a:ext cx="10198316" cy="1146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297" tIns="121297" rIns="121297" bIns="12129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 dirty="0"/>
            <a:t>Dette svarer til ca. 5-6 måneders forsinkelse af kognitive og funktionelle tab over de 18 måneder. </a:t>
          </a:r>
          <a:endParaRPr lang="en-US" sz="2500" kern="1200" dirty="0"/>
        </a:p>
      </dsp:txBody>
      <dsp:txXfrm>
        <a:off x="1323759" y="1433129"/>
        <a:ext cx="10198316" cy="1146111"/>
      </dsp:txXfrm>
    </dsp:sp>
    <dsp:sp modelId="{3F5F0C1A-F453-44A7-A787-FE02A26A8BEE}">
      <dsp:nvSpPr>
        <dsp:cNvPr id="0" name=""/>
        <dsp:cNvSpPr/>
      </dsp:nvSpPr>
      <dsp:spPr>
        <a:xfrm>
          <a:off x="0" y="2865769"/>
          <a:ext cx="11522076" cy="1146111"/>
        </a:xfrm>
        <a:prstGeom prst="roundRect">
          <a:avLst>
            <a:gd name="adj" fmla="val 10000"/>
          </a:avLst>
        </a:prstGeom>
        <a:solidFill>
          <a:srgbClr val="F2E7D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C7F58-B3D7-4C8B-8166-C4D94927D742}">
      <dsp:nvSpPr>
        <dsp:cNvPr id="0" name=""/>
        <dsp:cNvSpPr/>
      </dsp:nvSpPr>
      <dsp:spPr>
        <a:xfrm>
          <a:off x="346698" y="3123644"/>
          <a:ext cx="630361" cy="6303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76C4D-3173-4BB3-BF4E-13DB4835789E}">
      <dsp:nvSpPr>
        <dsp:cNvPr id="0" name=""/>
        <dsp:cNvSpPr/>
      </dsp:nvSpPr>
      <dsp:spPr>
        <a:xfrm>
          <a:off x="1323759" y="2865769"/>
          <a:ext cx="10198316" cy="1146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297" tIns="121297" rIns="121297" bIns="12129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 dirty="0"/>
            <a:t>Ny data viser at forskellen fortsætter med at vokse over flere år. </a:t>
          </a:r>
          <a:endParaRPr lang="en-US" sz="2500" kern="1200" dirty="0"/>
        </a:p>
      </dsp:txBody>
      <dsp:txXfrm>
        <a:off x="1323759" y="2865769"/>
        <a:ext cx="10198316" cy="1146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81461D73-E3AF-8EA2-68AC-F01A7468F7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BE006DE-246D-8BCA-1EDF-61D44C4552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67B62-3D09-884C-AB49-4F100DB6D68E}" type="datetimeFigureOut">
              <a:rPr lang="da-DK" smtClean="0"/>
              <a:t>14-11-2025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3DBBF28-2CAA-6CCB-2D1D-49B9352585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AC958E4-5B82-8461-E7CE-56CCEE04B5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EA9B8-B097-F740-B3A8-F9DBE5C14BF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9859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B4024-C818-CB45-BD95-D88F01189B2E}" type="datetimeFigureOut">
              <a:rPr lang="da-DK" smtClean="0"/>
              <a:t>14-11-2025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8175A-1A34-454A-9DEC-38A983C2D0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3897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dirty="0">
              <a:solidFill>
                <a:srgbClr val="EAD7E1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8175A-1A34-454A-9DEC-38A983C2D042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6683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>
              <a:solidFill>
                <a:srgbClr val="EAD7E1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8175A-1A34-454A-9DEC-38A983C2D042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9526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BFE17-870E-E501-F36F-C4DB85D9A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7E9C6478-567E-37D9-196B-7C8EC9497F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E381F31-0A2F-A52A-2C78-D0B4A46BC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9B10973-5A8D-5EA6-2BB2-0427FA5E86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8175A-1A34-454A-9DEC-38A983C2D042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3407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8175A-1A34-454A-9DEC-38A983C2D042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0515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dirty="0">
              <a:solidFill>
                <a:srgbClr val="EAD7E1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8175A-1A34-454A-9DEC-38A983C2D042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019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8175A-1A34-454A-9DEC-38A983C2D042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4766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AB562-D8A5-B163-5704-FB3EDB32A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B4DA2488-49E9-D347-DB0B-D49EED3DE7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F5383E10-C885-067A-B448-2B200007C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FE2A3FF-2521-26FA-A46E-303AC09A08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8175A-1A34-454A-9DEC-38A983C2D042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8715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8175A-1A34-454A-9DEC-38A983C2D042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4509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F5352-A4A9-FB2A-51C8-11E4AD7FA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2F67E05-E084-5CA9-9CED-93E50BF51B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32846450-0055-0328-0D74-3A7E4C4FC6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266EC23-E02F-4B0D-1466-35C6E386E1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8175A-1A34-454A-9DEC-38A983C2D042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0354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0627F-98CC-90EC-9DD2-59E1436A0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1D7A094-B7BE-32FF-67CE-2A150BC0B0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576AE49-52B1-E373-BD3B-E2F49B5EA6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425B0D7-1A67-0B27-9DF1-D1086C2E7D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DF517-989C-448D-B6E1-B31AAF31041F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9022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0439A-7B7C-ABCB-B0DC-EE96813FA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FCB8A33E-BAED-31AC-EA54-6840FE786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9D4ACC1-CC07-7878-9AE7-0F77D0594B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a-DK" sz="120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F330C50-F353-D12C-CB09-EF20EE9024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DF517-989C-448D-B6E1-B31AAF31041F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9916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A0071-2054-E6D8-DE66-29B48005A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8FFA0D34-4CE1-156C-3978-D3CB63CF35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12A29E0C-0FA2-6054-95F7-E8815BEB5B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i="1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01C67DE-F83F-5FEE-2E5B-6C8CE390FD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8175A-1A34-454A-9DEC-38A983C2D042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0099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F6073290-6CD7-4668-409B-25DB81F84D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AF36EB-09FE-9740-808B-C47BC87BBE0E}" type="datetime2">
              <a:rPr lang="da-DK" smtClean="0"/>
              <a:t>14. november 2025</a:t>
            </a:fld>
            <a:endParaRPr lang="da-DK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7E7F8DC1-D9E3-8D3D-4D9A-B8EA2CE3C4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teksten her indsættes via sidefod</a:t>
            </a:r>
            <a:endParaRPr lang="da-DK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36E02BC6-5749-29B8-35C7-E6254812C6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0C9E42-1E5D-7D4A-B09B-4AD41066EB6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B3660823-473C-835E-F798-BE9BF237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451556"/>
            <a:ext cx="11522075" cy="2787948"/>
          </a:xfrm>
        </p:spPr>
        <p:txBody>
          <a:bodyPr/>
          <a:lstStyle>
            <a:lvl1pPr>
              <a:defRPr sz="12000" spc="-150" baseline="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AC7515F-F2F5-C35B-FAE2-2E0E373E52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962" y="3681487"/>
            <a:ext cx="7560000" cy="17484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571B673-4195-2972-28FB-06E523B6BD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9" y="5738084"/>
            <a:ext cx="2721167" cy="10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3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side med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4CD0B3F-81CA-F391-ACEA-4662ECFA5E8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D06D2C-5E1D-AE41-8EB7-638960E1CBA7}" type="datetime2">
              <a:rPr lang="da-DK" smtClean="0"/>
              <a:t>14. november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69A8BF8-7A2E-C792-7C21-273699DC9B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teksten her indsættes via sidefod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E4A1DC-E5C1-2936-E69A-5BEB5CA2E9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0C9E42-1E5D-7D4A-B09B-4AD41066EB6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billede 8">
            <a:extLst>
              <a:ext uri="{FF2B5EF4-FFF2-40B4-BE49-F238E27FC236}">
                <a16:creationId xmlns:a16="http://schemas.microsoft.com/office/drawing/2014/main" id="{F33505F3-24C6-EA20-57EF-CAD15C5A8D4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4963" y="333375"/>
            <a:ext cx="11522076" cy="52796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6F97B9E-0FDC-8270-3776-3DD2C3BD8A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9" y="5738084"/>
            <a:ext cx="2721167" cy="10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1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side med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4CD0B3F-81CA-F391-ACEA-4662ECFA5E8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736954-FB92-F04A-A4D5-3E0ED5D327BF}" type="datetime2">
              <a:rPr lang="da-DK" smtClean="0"/>
              <a:t>14. november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69A8BF8-7A2E-C792-7C21-273699DC9B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teksten her indsættes via sidefod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E4A1DC-E5C1-2936-E69A-5BEB5CA2E9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0C9E42-1E5D-7D4A-B09B-4AD41066EB6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billede 8">
            <a:extLst>
              <a:ext uri="{FF2B5EF4-FFF2-40B4-BE49-F238E27FC236}">
                <a16:creationId xmlns:a16="http://schemas.microsoft.com/office/drawing/2014/main" id="{F33505F3-24C6-EA20-57EF-CAD15C5A8D4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1999" cy="561300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2AD310D-B371-9214-6307-2D1E213F10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9" y="5739097"/>
            <a:ext cx="2718557" cy="10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13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side med tekstboks l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8">
            <a:extLst>
              <a:ext uri="{FF2B5EF4-FFF2-40B4-BE49-F238E27FC236}">
                <a16:creationId xmlns:a16="http://schemas.microsoft.com/office/drawing/2014/main" id="{F33505F3-24C6-EA20-57EF-CAD15C5A8D4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1999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4CD0B3F-81CA-F391-ACEA-4662ECFA5E8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3A196FD-9E8E-D841-BF54-822F421D92D0}" type="datetime2">
              <a:rPr lang="da-DK" smtClean="0"/>
              <a:t>14. november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69A8BF8-7A2E-C792-7C21-273699DC9B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teksten her indsættes via sidefod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E4A1DC-E5C1-2936-E69A-5BEB5CA2E9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0C9E42-1E5D-7D4A-B09B-4AD41066EB6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tekst 10">
            <a:extLst>
              <a:ext uri="{FF2B5EF4-FFF2-40B4-BE49-F238E27FC236}">
                <a16:creationId xmlns:a16="http://schemas.microsoft.com/office/drawing/2014/main" id="{D680F8CA-57CC-D1CC-28FF-9360840D6C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75387" y="3429000"/>
            <a:ext cx="5916611" cy="3094895"/>
          </a:xfrm>
          <a:solidFill>
            <a:schemeClr val="accent3"/>
          </a:solidFill>
        </p:spPr>
        <p:txBody>
          <a:bodyPr lIns="180000" tIns="972000" rIns="360000" bIns="180000">
            <a:normAutofit/>
          </a:bodyPr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08C245B0-6F46-113F-AD4C-2B11240E0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681" y="3734559"/>
            <a:ext cx="5254357" cy="105581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F187EE9A-4957-000A-4307-39548D4D88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97894" y="4976447"/>
            <a:ext cx="5259143" cy="134585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5" name="Pladsholder til tekst 4">
            <a:extLst>
              <a:ext uri="{FF2B5EF4-FFF2-40B4-BE49-F238E27FC236}">
                <a16:creationId xmlns:a16="http://schemas.microsoft.com/office/drawing/2014/main" id="{38E37F92-E2D0-0CE5-ED54-C9BED55AEB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828" y="5738084"/>
            <a:ext cx="2718298" cy="106038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066430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side med tekstboks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8">
            <a:extLst>
              <a:ext uri="{FF2B5EF4-FFF2-40B4-BE49-F238E27FC236}">
                <a16:creationId xmlns:a16="http://schemas.microsoft.com/office/drawing/2014/main" id="{F33505F3-24C6-EA20-57EF-CAD15C5A8D4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1999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4CD0B3F-81CA-F391-ACEA-4662ECFA5E8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53DF27-8111-4F4E-B172-9D14E0D4ED86}" type="datetime2">
              <a:rPr lang="da-DK" smtClean="0"/>
              <a:t>14. november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69A8BF8-7A2E-C792-7C21-273699DC9B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teksten her indsættes via sidefod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E4A1DC-E5C1-2936-E69A-5BEB5CA2E9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0C9E42-1E5D-7D4A-B09B-4AD41066EB6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tekst 10">
            <a:extLst>
              <a:ext uri="{FF2B5EF4-FFF2-40B4-BE49-F238E27FC236}">
                <a16:creationId xmlns:a16="http://schemas.microsoft.com/office/drawing/2014/main" id="{D680F8CA-57CC-D1CC-28FF-9360840D6C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75387" y="333376"/>
            <a:ext cx="5916611" cy="6190520"/>
          </a:xfrm>
          <a:solidFill>
            <a:schemeClr val="accent3"/>
          </a:solidFill>
        </p:spPr>
        <p:txBody>
          <a:bodyPr lIns="180000" tIns="972000" rIns="360000" bIns="180000">
            <a:normAutofit/>
          </a:bodyPr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F187EE9A-4957-000A-4307-39548D4D88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97894" y="1628775"/>
            <a:ext cx="5259143" cy="469352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5" name="Pladsholder til tekst 4">
            <a:extLst>
              <a:ext uri="{FF2B5EF4-FFF2-40B4-BE49-F238E27FC236}">
                <a16:creationId xmlns:a16="http://schemas.microsoft.com/office/drawing/2014/main" id="{38E37F92-E2D0-0CE5-ED54-C9BED55AEB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828" y="5738084"/>
            <a:ext cx="2718298" cy="106038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,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5CC066-B808-0327-0246-6F9C8A154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894" y="771895"/>
            <a:ext cx="5259144" cy="856879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9931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ide med stor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>
            <a:extLst>
              <a:ext uri="{FF2B5EF4-FFF2-40B4-BE49-F238E27FC236}">
                <a16:creationId xmlns:a16="http://schemas.microsoft.com/office/drawing/2014/main" id="{347B5D5A-CDFA-1A9C-A5EF-A451703FC17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1999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F6073290-6CD7-4668-409B-25DB81F84D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F91A7AC6-36BF-6F47-BE75-36A944F0C22D}" type="datetime2">
              <a:rPr lang="da-DK" smtClean="0"/>
              <a:t>14. november 2025</a:t>
            </a:fld>
            <a:endParaRPr lang="da-DK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7E7F8DC1-D9E3-8D3D-4D9A-B8EA2CE3C4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a-DK"/>
              <a:t>teksten her indsættes via sidefod</a:t>
            </a:r>
            <a:endParaRPr lang="da-DK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36E02BC6-5749-29B8-35C7-E6254812C6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50C9E42-1E5D-7D4A-B09B-4AD41066EB6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B3660823-473C-835E-F798-BE9BF237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451556"/>
            <a:ext cx="11522075" cy="2787948"/>
          </a:xfrm>
        </p:spPr>
        <p:txBody>
          <a:bodyPr/>
          <a:lstStyle>
            <a:lvl1pPr>
              <a:defRPr sz="12000" spc="-150" baseline="0">
                <a:solidFill>
                  <a:schemeClr val="accent3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6A77181-BB1C-FFA9-FF36-AE674D844F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9" y="5739097"/>
            <a:ext cx="2718557" cy="10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05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ide med stort 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>
            <a:extLst>
              <a:ext uri="{FF2B5EF4-FFF2-40B4-BE49-F238E27FC236}">
                <a16:creationId xmlns:a16="http://schemas.microsoft.com/office/drawing/2014/main" id="{347B5D5A-CDFA-1A9C-A5EF-A451703FC17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1999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F6073290-6CD7-4668-409B-25DB81F84D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CAD77AEB-F06C-684B-AC27-F3C936ACD20C}" type="datetime2">
              <a:rPr lang="da-DK" smtClean="0"/>
              <a:t>14. november 2025</a:t>
            </a:fld>
            <a:endParaRPr lang="da-DK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7E7F8DC1-D9E3-8D3D-4D9A-B8EA2CE3C4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a-DK"/>
              <a:t>teksten her indsættes via sidefod</a:t>
            </a:r>
            <a:endParaRPr lang="da-DK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36E02BC6-5749-29B8-35C7-E6254812C6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50C9E42-1E5D-7D4A-B09B-4AD41066EB6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B3660823-473C-835E-F798-BE9BF237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451556"/>
            <a:ext cx="11522075" cy="2787948"/>
          </a:xfrm>
        </p:spPr>
        <p:txBody>
          <a:bodyPr/>
          <a:lstStyle>
            <a:lvl1pPr>
              <a:defRPr sz="12000" spc="-150" baseline="0">
                <a:solidFill>
                  <a:schemeClr val="accent3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D6E8F912-975B-3E10-0D28-12CF6496FD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828" y="5738084"/>
            <a:ext cx="2718298" cy="106038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952620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2D71758-31E1-21C3-A95D-0E3A13A5476E}"/>
              </a:ext>
            </a:extLst>
          </p:cNvPr>
          <p:cNvSpPr/>
          <p:nvPr userDrawn="1"/>
        </p:nvSpPr>
        <p:spPr>
          <a:xfrm flipH="1">
            <a:off x="7501180" y="0"/>
            <a:ext cx="46908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47" name="Pladsholder til billede 46">
            <a:extLst>
              <a:ext uri="{FF2B5EF4-FFF2-40B4-BE49-F238E27FC236}">
                <a16:creationId xmlns:a16="http://schemas.microsoft.com/office/drawing/2014/main" id="{FBBD2CDF-6FC3-353D-26B1-F8D8F63868D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159277" y="755480"/>
            <a:ext cx="3493118" cy="2128249"/>
          </a:xfr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3" name="Titel 3">
            <a:extLst>
              <a:ext uri="{FF2B5EF4-FFF2-40B4-BE49-F238E27FC236}">
                <a16:creationId xmlns:a16="http://schemas.microsoft.com/office/drawing/2014/main" id="{3D6F1199-8272-249E-FFA4-7A28CC125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1819604"/>
            <a:ext cx="5594494" cy="1055812"/>
          </a:xfrm>
        </p:spPr>
        <p:txBody>
          <a:bodyPr anchor="b"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6" name="Pladsholder til tekst 30">
            <a:extLst>
              <a:ext uri="{FF2B5EF4-FFF2-40B4-BE49-F238E27FC236}">
                <a16:creationId xmlns:a16="http://schemas.microsoft.com/office/drawing/2014/main" id="{76638642-8E2A-F94B-2433-7E48509FEEC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287713" y="3555190"/>
            <a:ext cx="3248842" cy="242968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tekst 30">
            <a:extLst>
              <a:ext uri="{FF2B5EF4-FFF2-40B4-BE49-F238E27FC236}">
                <a16:creationId xmlns:a16="http://schemas.microsoft.com/office/drawing/2014/main" id="{9F937FB1-9942-5E3F-6552-B544B974983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45663" y="3555190"/>
            <a:ext cx="2621238" cy="242968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8" name="Pladsholder til tekst 30">
            <a:extLst>
              <a:ext uri="{FF2B5EF4-FFF2-40B4-BE49-F238E27FC236}">
                <a16:creationId xmlns:a16="http://schemas.microsoft.com/office/drawing/2014/main" id="{BE15B29D-B430-15DB-45B4-93A9A181A93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9277" y="3531440"/>
            <a:ext cx="3444155" cy="2429685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ladsholder til dato 19">
            <a:extLst>
              <a:ext uri="{FF2B5EF4-FFF2-40B4-BE49-F238E27FC236}">
                <a16:creationId xmlns:a16="http://schemas.microsoft.com/office/drawing/2014/main" id="{31582DD8-6E88-D738-137D-1D6F854CCF55}"/>
              </a:ext>
            </a:extLst>
          </p:cNvPr>
          <p:cNvSpPr>
            <a:spLocks noGrp="1"/>
          </p:cNvSpPr>
          <p:nvPr>
            <p:ph type="dt" sz="half" idx="45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E96FDE23-46A2-AE43-89E4-C0625440067A}" type="datetime2">
              <a:rPr lang="da-DK" smtClean="0"/>
              <a:t>14. november 2025</a:t>
            </a:fld>
            <a:endParaRPr lang="da-DK" dirty="0"/>
          </a:p>
        </p:txBody>
      </p:sp>
      <p:sp>
        <p:nvSpPr>
          <p:cNvPr id="21" name="Pladsholder til sidefod 20">
            <a:extLst>
              <a:ext uri="{FF2B5EF4-FFF2-40B4-BE49-F238E27FC236}">
                <a16:creationId xmlns:a16="http://schemas.microsoft.com/office/drawing/2014/main" id="{AA063F91-5EB6-35F0-7DD9-4455E25C8236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>
          <a:xfrm>
            <a:off x="3287713" y="6403784"/>
            <a:ext cx="3444155" cy="216000"/>
          </a:xfrm>
        </p:spPr>
        <p:txBody>
          <a:bodyPr/>
          <a:lstStyle/>
          <a:p>
            <a:r>
              <a:rPr lang="da-DK" dirty="0"/>
              <a:t>teksten her indsættes via sidefod</a:t>
            </a:r>
          </a:p>
        </p:txBody>
      </p:sp>
      <p:sp>
        <p:nvSpPr>
          <p:cNvPr id="22" name="Pladsholder til slidenummer 21">
            <a:extLst>
              <a:ext uri="{FF2B5EF4-FFF2-40B4-BE49-F238E27FC236}">
                <a16:creationId xmlns:a16="http://schemas.microsoft.com/office/drawing/2014/main" id="{F9893F4D-3ABE-0CDF-88D5-C781C375CC35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50C9E42-1E5D-7D4A-B09B-4AD41066EB6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23959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03C1A-FB87-8B4E-24AA-5289F7506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B0F5B72-593F-B62C-A7AF-2E524AE85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10AD96-4F67-0C95-9421-E5A8B089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4B47-B626-484B-A480-36DE7E4016D5}" type="datetimeFigureOut">
              <a:rPr lang="da-DK" smtClean="0"/>
              <a:t>14-11-2025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25E94BB-489C-1BA0-CCEC-F9BA6BD15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4426D50-17F1-0335-A302-022105BBD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E5DE-9B25-4C19-A26E-03ED59282D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966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8">
            <a:extLst>
              <a:ext uri="{FF2B5EF4-FFF2-40B4-BE49-F238E27FC236}">
                <a16:creationId xmlns:a16="http://schemas.microsoft.com/office/drawing/2014/main" id="{FEAC6452-25FD-4EC7-7987-8E299CABF9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828" y="0"/>
            <a:ext cx="12179172" cy="6863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F6073290-6CD7-4668-409B-25DB81F84D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8F0EE3-BB01-A649-AC97-7C6C72C9A19B}" type="datetime2">
              <a:rPr lang="da-DK" smtClean="0"/>
              <a:t>14. november 2025</a:t>
            </a:fld>
            <a:endParaRPr lang="da-DK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7E7F8DC1-D9E3-8D3D-4D9A-B8EA2CE3C4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teksten her indsættes via sidefod</a:t>
            </a:r>
            <a:endParaRPr lang="da-DK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36E02BC6-5749-29B8-35C7-E6254812C6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0C9E42-1E5D-7D4A-B09B-4AD41066EB6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B3660823-473C-835E-F798-BE9BF237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451556"/>
            <a:ext cx="11522075" cy="2787948"/>
          </a:xfrm>
        </p:spPr>
        <p:txBody>
          <a:bodyPr/>
          <a:lstStyle>
            <a:lvl1pPr>
              <a:defRPr sz="12000" spc="-150" baseline="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AC7515F-F2F5-C35B-FAE2-2E0E373E52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962" y="3681487"/>
            <a:ext cx="7560000" cy="17484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E658C3B-B321-14E6-59B3-AB91B6CDEA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28" y="5738084"/>
            <a:ext cx="2718298" cy="106038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059865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indr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F6073290-6CD7-4668-409B-25DB81F84D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B36F1E-A8B5-BF44-9F3F-943AC5229C0E}" type="datetime2">
              <a:rPr lang="da-DK" smtClean="0"/>
              <a:t>14. november 2025</a:t>
            </a:fld>
            <a:endParaRPr lang="da-DK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7E7F8DC1-D9E3-8D3D-4D9A-B8EA2CE3C4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teksten her indsættes via sidefod</a:t>
            </a:r>
            <a:endParaRPr lang="da-DK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36E02BC6-5749-29B8-35C7-E6254812C6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0C9E42-1E5D-7D4A-B09B-4AD41066EB6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B3660823-473C-835E-F798-BE9BF237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755055"/>
            <a:ext cx="11522075" cy="2787948"/>
          </a:xfrm>
        </p:spPr>
        <p:txBody>
          <a:bodyPr anchor="b"/>
          <a:lstStyle>
            <a:lvl1pPr>
              <a:defRPr sz="7800" spc="-150" baseline="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AC7515F-F2F5-C35B-FAE2-2E0E373E52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962" y="3681487"/>
            <a:ext cx="7560000" cy="17484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73FD365-2CC7-1D04-0B41-B9CD63A9D6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9" y="5738084"/>
            <a:ext cx="2721167" cy="10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3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indre head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8">
            <a:extLst>
              <a:ext uri="{FF2B5EF4-FFF2-40B4-BE49-F238E27FC236}">
                <a16:creationId xmlns:a16="http://schemas.microsoft.com/office/drawing/2014/main" id="{EC6CE6C9-C378-101D-2221-569D5D0D726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828" y="0"/>
            <a:ext cx="12179172" cy="6863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F6073290-6CD7-4668-409B-25DB81F84D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8F1A089-8C3C-F049-9F4E-25204B994226}" type="datetime2">
              <a:rPr lang="da-DK" smtClean="0"/>
              <a:t>14. november 2025</a:t>
            </a:fld>
            <a:endParaRPr lang="da-DK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7E7F8DC1-D9E3-8D3D-4D9A-B8EA2CE3C4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teksten her indsættes via sidefod</a:t>
            </a:r>
            <a:endParaRPr lang="da-DK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36E02BC6-5749-29B8-35C7-E6254812C6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0C9E42-1E5D-7D4A-B09B-4AD41066EB6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B3660823-473C-835E-F798-BE9BF237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755055"/>
            <a:ext cx="11522075" cy="2787948"/>
          </a:xfrm>
        </p:spPr>
        <p:txBody>
          <a:bodyPr anchor="b"/>
          <a:lstStyle>
            <a:lvl1pPr>
              <a:defRPr sz="7800" spc="-150" baseline="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AC7515F-F2F5-C35B-FAE2-2E0E373E52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962" y="3681487"/>
            <a:ext cx="7560000" cy="17484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tekst 4">
            <a:extLst>
              <a:ext uri="{FF2B5EF4-FFF2-40B4-BE49-F238E27FC236}">
                <a16:creationId xmlns:a16="http://schemas.microsoft.com/office/drawing/2014/main" id="{68CDED0A-3385-8340-2968-3F1E477867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28" y="5738084"/>
            <a:ext cx="2718298" cy="106038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17679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9">
            <a:extLst>
              <a:ext uri="{FF2B5EF4-FFF2-40B4-BE49-F238E27FC236}">
                <a16:creationId xmlns:a16="http://schemas.microsoft.com/office/drawing/2014/main" id="{EE40BEEB-17A6-25C8-EACA-E94CF94190C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75388" y="572963"/>
            <a:ext cx="5508624" cy="5411913"/>
          </a:xfrm>
        </p:spPr>
        <p:txBody>
          <a:bodyPr anchor="t">
            <a:noAutofit/>
          </a:bodyPr>
          <a:lstStyle>
            <a:lvl1pPr marL="300600" indent="-300600">
              <a:buClr>
                <a:schemeClr val="accent2"/>
              </a:buClr>
              <a:buFont typeface="+mj-lt"/>
              <a:buAutoNum type="arabicPeriod"/>
              <a:defRPr sz="2000"/>
            </a:lvl1pPr>
            <a:lvl2pPr>
              <a:buClr>
                <a:schemeClr val="accent2"/>
              </a:buClr>
              <a:buFont typeface="+mj-lt"/>
              <a:buAutoNum type="arabicPeriod"/>
              <a:defRPr sz="1800"/>
            </a:lvl2pPr>
            <a:lvl3pPr>
              <a:buClr>
                <a:schemeClr val="accent2"/>
              </a:buClr>
              <a:buFont typeface="+mj-lt"/>
              <a:buAutoNum type="arabicPeriod"/>
              <a:defRPr sz="1600"/>
            </a:lvl3pPr>
            <a:lvl4pPr>
              <a:buClr>
                <a:schemeClr val="accent2"/>
              </a:buClr>
              <a:buFont typeface="+mj-lt"/>
              <a:buAutoNum type="arabicPeriod"/>
              <a:defRPr sz="1400"/>
            </a:lvl4pPr>
            <a:lvl5pPr>
              <a:buClr>
                <a:schemeClr val="accent2"/>
              </a:buClr>
              <a:buFont typeface="+mj-lt"/>
              <a:buAutoNum type="arabicPeriod"/>
              <a:defRPr sz="14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6B62A08C-4470-1377-3CBE-340D7AE83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572963"/>
            <a:ext cx="5581650" cy="105581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D269C64-05B9-C5ED-5910-226B792C778D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FCB8EAE4-A8CC-7F46-B2AD-6B86EF14205D}" type="datetime2">
              <a:rPr lang="da-DK" smtClean="0"/>
              <a:t>14. november 2025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A161334-5566-68D5-30FD-B17734F020E2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da-DK" dirty="0"/>
              <a:t>teksten her indsættes via sidefod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3035201-3E45-93D8-394E-F4A4951AD281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D50C9E42-1E5D-7D4A-B09B-4AD41066EB66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E824243-2865-7118-49DE-2DA87357A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9" y="5738084"/>
            <a:ext cx="2721167" cy="10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9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fuld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C56A1D-9739-5CB6-CF64-77F5B26A4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25AB8824-8F96-3B6A-82FC-F577A97DCC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4963" y="1628775"/>
            <a:ext cx="11522076" cy="401237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4CD0B3F-81CA-F391-ACEA-4662ECFA5E8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E45E5C-EF26-6040-B732-A4130139CD00}" type="datetime2">
              <a:rPr lang="da-DK" smtClean="0"/>
              <a:t>14. november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69A8BF8-7A2E-C792-7C21-273699DC9B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teksten her indsættes via sidefod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E4A1DC-E5C1-2936-E69A-5BEB5CA2E9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0C9E42-1E5D-7D4A-B09B-4AD41066EB66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BE2AA2-6643-DEA5-652F-815267B67B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9" y="5738084"/>
            <a:ext cx="2721167" cy="10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6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4E4BBF8-5FB5-60CB-B439-E50A31EDA8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9" y="5738084"/>
            <a:ext cx="2721167" cy="1055813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349AB688-8208-410C-CAD6-DA7656FAE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572963"/>
            <a:ext cx="11522075" cy="105581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1" name="Pladsholder til indhold 6">
            <a:extLst>
              <a:ext uri="{FF2B5EF4-FFF2-40B4-BE49-F238E27FC236}">
                <a16:creationId xmlns:a16="http://schemas.microsoft.com/office/drawing/2014/main" id="{DE1427E4-7C3B-135F-7053-1FD5CE1077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4963" y="1628775"/>
            <a:ext cx="5581650" cy="401237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indhold 6">
            <a:extLst>
              <a:ext uri="{FF2B5EF4-FFF2-40B4-BE49-F238E27FC236}">
                <a16:creationId xmlns:a16="http://schemas.microsoft.com/office/drawing/2014/main" id="{4D138A2F-DA7C-4F12-110E-B1CAD49BA7F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75388" y="1628775"/>
            <a:ext cx="5581650" cy="401237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3" name="Pladsholder til dato 12">
            <a:extLst>
              <a:ext uri="{FF2B5EF4-FFF2-40B4-BE49-F238E27FC236}">
                <a16:creationId xmlns:a16="http://schemas.microsoft.com/office/drawing/2014/main" id="{9FC92FEB-A826-181B-AB05-70EB0415AA2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D947F28-44C1-6947-83FE-B24FDD119725}" type="datetime2">
              <a:rPr lang="da-DK" smtClean="0"/>
              <a:t>14. november 2025</a:t>
            </a:fld>
            <a:endParaRPr lang="da-DK" dirty="0"/>
          </a:p>
        </p:txBody>
      </p:sp>
      <p:sp>
        <p:nvSpPr>
          <p:cNvPr id="14" name="Pladsholder til sidefod 13">
            <a:extLst>
              <a:ext uri="{FF2B5EF4-FFF2-40B4-BE49-F238E27FC236}">
                <a16:creationId xmlns:a16="http://schemas.microsoft.com/office/drawing/2014/main" id="{752B285A-66BB-08BE-D309-3F8D458F85D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/>
              <a:t>teksten her indsættes via sidefod</a:t>
            </a:r>
            <a:endParaRPr lang="da-DK" dirty="0"/>
          </a:p>
        </p:txBody>
      </p:sp>
      <p:sp>
        <p:nvSpPr>
          <p:cNvPr id="15" name="Pladsholder til slidenummer 14">
            <a:extLst>
              <a:ext uri="{FF2B5EF4-FFF2-40B4-BE49-F238E27FC236}">
                <a16:creationId xmlns:a16="http://schemas.microsoft.com/office/drawing/2014/main" id="{9DB164AE-4AAB-2E8A-8D89-DA1291BF515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50C9E42-1E5D-7D4A-B09B-4AD41066EB6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751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en kolonne og e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8">
            <a:extLst>
              <a:ext uri="{FF2B5EF4-FFF2-40B4-BE49-F238E27FC236}">
                <a16:creationId xmlns:a16="http://schemas.microsoft.com/office/drawing/2014/main" id="{53E2DBC2-55C7-2604-3188-0A7BD2A095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1" y="0"/>
            <a:ext cx="6096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4E4BBF8-5FB5-60CB-B439-E50A31EDA8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9" y="5738084"/>
            <a:ext cx="2721167" cy="1055813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349AB688-8208-410C-CAD6-DA7656FAE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572963"/>
            <a:ext cx="5581650" cy="105581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1" name="Pladsholder til indhold 6">
            <a:extLst>
              <a:ext uri="{FF2B5EF4-FFF2-40B4-BE49-F238E27FC236}">
                <a16:creationId xmlns:a16="http://schemas.microsoft.com/office/drawing/2014/main" id="{DE1427E4-7C3B-135F-7053-1FD5CE1077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4963" y="1628775"/>
            <a:ext cx="5581650" cy="401237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3" name="Pladsholder til dato 12">
            <a:extLst>
              <a:ext uri="{FF2B5EF4-FFF2-40B4-BE49-F238E27FC236}">
                <a16:creationId xmlns:a16="http://schemas.microsoft.com/office/drawing/2014/main" id="{9FC92FEB-A826-181B-AB05-70EB0415AA2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23FC9D2-5D39-F54D-8D03-64A3584FBCA8}" type="datetime2">
              <a:rPr lang="da-DK" smtClean="0"/>
              <a:t>14. november 2025</a:t>
            </a:fld>
            <a:endParaRPr lang="da-DK" dirty="0"/>
          </a:p>
        </p:txBody>
      </p:sp>
      <p:sp>
        <p:nvSpPr>
          <p:cNvPr id="14" name="Pladsholder til sidefod 13">
            <a:extLst>
              <a:ext uri="{FF2B5EF4-FFF2-40B4-BE49-F238E27FC236}">
                <a16:creationId xmlns:a16="http://schemas.microsoft.com/office/drawing/2014/main" id="{752B285A-66BB-08BE-D309-3F8D458F85D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/>
              <a:t>teksten her indsættes via sidefod</a:t>
            </a:r>
            <a:endParaRPr lang="da-DK" dirty="0"/>
          </a:p>
        </p:txBody>
      </p:sp>
      <p:sp>
        <p:nvSpPr>
          <p:cNvPr id="15" name="Pladsholder til slidenummer 14">
            <a:extLst>
              <a:ext uri="{FF2B5EF4-FFF2-40B4-BE49-F238E27FC236}">
                <a16:creationId xmlns:a16="http://schemas.microsoft.com/office/drawing/2014/main" id="{9DB164AE-4AAB-2E8A-8D89-DA1291BF515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50C9E42-1E5D-7D4A-B09B-4AD41066EB6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3716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med fem kas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C56A1D-9739-5CB6-CF64-77F5B26A4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4CD0B3F-81CA-F391-ACEA-4662ECFA5E8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31ED2BC-DE0C-AF46-B7C8-C1C3BFD373CD}" type="datetime2">
              <a:rPr lang="da-DK" smtClean="0"/>
              <a:t>14. november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69A8BF8-7A2E-C792-7C21-273699DC9B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teksten her indsættes via sidefod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E4A1DC-E5C1-2936-E69A-5BEB5CA2E9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0C9E42-1E5D-7D4A-B09B-4AD41066EB6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76D805DA-42D4-4680-B905-A2596B1B2F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963" y="1840676"/>
            <a:ext cx="2122486" cy="3811980"/>
          </a:xfrm>
          <a:solidFill>
            <a:schemeClr val="accent4"/>
          </a:solidFill>
        </p:spPr>
        <p:txBody>
          <a:bodyPr lIns="180000" tIns="180000" rIns="180000" bIns="1800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Pladsholder til tekst 10">
            <a:extLst>
              <a:ext uri="{FF2B5EF4-FFF2-40B4-BE49-F238E27FC236}">
                <a16:creationId xmlns:a16="http://schemas.microsoft.com/office/drawing/2014/main" id="{735B9CBE-1BA5-395A-7F4C-9BB2FF8AE4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81891" y="1840676"/>
            <a:ext cx="2122486" cy="3811980"/>
          </a:xfrm>
          <a:solidFill>
            <a:schemeClr val="accent3"/>
          </a:solidFill>
        </p:spPr>
        <p:txBody>
          <a:bodyPr lIns="180000" tIns="180000" rIns="180000" bIns="1800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10">
            <a:extLst>
              <a:ext uri="{FF2B5EF4-FFF2-40B4-BE49-F238E27FC236}">
                <a16:creationId xmlns:a16="http://schemas.microsoft.com/office/drawing/2014/main" id="{18580E71-C1F0-5C4A-A97D-15EBC03370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28819" y="1840676"/>
            <a:ext cx="2122486" cy="3811980"/>
          </a:xfrm>
          <a:solidFill>
            <a:schemeClr val="accent6"/>
          </a:solidFill>
        </p:spPr>
        <p:txBody>
          <a:bodyPr lIns="180000" tIns="180000" rIns="180000" bIns="1800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F2528394-6432-0F2D-304B-87368588CE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75747" y="1840676"/>
            <a:ext cx="2122486" cy="3811980"/>
          </a:xfrm>
          <a:solidFill>
            <a:schemeClr val="accent1"/>
          </a:solidFill>
        </p:spPr>
        <p:txBody>
          <a:bodyPr lIns="180000" tIns="180000" rIns="180000" bIns="18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31FE7C43-98E0-319E-C81C-894071F009B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22676" y="1840676"/>
            <a:ext cx="2122486" cy="3811980"/>
          </a:xfrm>
          <a:solidFill>
            <a:schemeClr val="accent5"/>
          </a:solidFill>
        </p:spPr>
        <p:txBody>
          <a:bodyPr lIns="180000" tIns="180000" rIns="180000" bIns="1800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9136496A-134E-1508-6046-F1E98CD1A1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9" y="5738084"/>
            <a:ext cx="2721167" cy="10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8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00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DA0C8DD-C1A7-9F18-AB89-4F42B83A0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572963"/>
            <a:ext cx="11522075" cy="10558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2B4ABB0-A34D-3D90-508F-2BB4D95CD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628774"/>
            <a:ext cx="11522075" cy="410930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4" name="Pladsholder til sidefod 43">
            <a:extLst>
              <a:ext uri="{FF2B5EF4-FFF2-40B4-BE49-F238E27FC236}">
                <a16:creationId xmlns:a16="http://schemas.microsoft.com/office/drawing/2014/main" id="{A2B74251-6E5C-C14B-AEEE-596F4B61FF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5388" y="6403784"/>
            <a:ext cx="295275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1000" b="0" i="0" spc="0" baseline="0">
                <a:solidFill>
                  <a:schemeClr val="tx1"/>
                </a:solidFill>
                <a:latin typeface="+mn-lt"/>
                <a:ea typeface="Inter Light" panose="02000503000000020004" pitchFamily="2" charset="0"/>
              </a:defRPr>
            </a:lvl1pPr>
          </a:lstStyle>
          <a:p>
            <a:r>
              <a:rPr lang="da-DK"/>
              <a:t>teksten her indsættes via sidefod</a:t>
            </a:r>
            <a:endParaRPr lang="da-DK" dirty="0"/>
          </a:p>
        </p:txBody>
      </p:sp>
      <p:sp>
        <p:nvSpPr>
          <p:cNvPr id="45" name="Pladsholder til dato 44">
            <a:extLst>
              <a:ext uri="{FF2B5EF4-FFF2-40B4-BE49-F238E27FC236}">
                <a16:creationId xmlns:a16="http://schemas.microsoft.com/office/drawing/2014/main" id="{870E10CB-3E1D-6064-A367-590457618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1962" y="6403784"/>
            <a:ext cx="1192375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100000"/>
              </a:lnSpc>
              <a:defRPr sz="1000" b="0" i="0" spc="0" baseline="0">
                <a:solidFill>
                  <a:schemeClr val="tx1"/>
                </a:solidFill>
                <a:latin typeface="+mn-lt"/>
                <a:ea typeface="Inter Light" panose="02000503000000020004" pitchFamily="2" charset="0"/>
              </a:defRPr>
            </a:lvl1pPr>
          </a:lstStyle>
          <a:p>
            <a:fld id="{5CCCF35B-4582-0A48-B7B1-2C4C551CA095}" type="datetime2">
              <a:rPr lang="da-DK" smtClean="0"/>
              <a:t>14. november 2025</a:t>
            </a:fld>
            <a:endParaRPr lang="da-DK" dirty="0"/>
          </a:p>
        </p:txBody>
      </p:sp>
      <p:sp>
        <p:nvSpPr>
          <p:cNvPr id="46" name="Pladsholder til slidenummer 45">
            <a:extLst>
              <a:ext uri="{FF2B5EF4-FFF2-40B4-BE49-F238E27FC236}">
                <a16:creationId xmlns:a16="http://schemas.microsoft.com/office/drawing/2014/main" id="{379E029F-61A6-AB92-7D5D-967229328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2180" y="6403784"/>
            <a:ext cx="79485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100000"/>
              </a:lnSpc>
              <a:defRPr sz="1000" b="0" i="0" spc="0" baseline="0">
                <a:solidFill>
                  <a:schemeClr val="tx1"/>
                </a:solidFill>
                <a:latin typeface="+mn-lt"/>
                <a:ea typeface="Inter Light" panose="02000503000000020004" pitchFamily="2" charset="0"/>
              </a:defRPr>
            </a:lvl1pPr>
          </a:lstStyle>
          <a:p>
            <a:fld id="{D50C9E42-1E5D-7D4A-B09B-4AD41066EB6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729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709" r:id="rId2"/>
    <p:sldLayoutId id="2147483710" r:id="rId3"/>
    <p:sldLayoutId id="2147483711" r:id="rId4"/>
    <p:sldLayoutId id="2147483705" r:id="rId5"/>
    <p:sldLayoutId id="2147483654" r:id="rId6"/>
    <p:sldLayoutId id="2147483664" r:id="rId7"/>
    <p:sldLayoutId id="2147483715" r:id="rId8"/>
    <p:sldLayoutId id="2147483712" r:id="rId9"/>
    <p:sldLayoutId id="2147483713" r:id="rId10"/>
    <p:sldLayoutId id="2147483714" r:id="rId11"/>
    <p:sldLayoutId id="2147483716" r:id="rId12"/>
    <p:sldLayoutId id="2147483717" r:id="rId13"/>
    <p:sldLayoutId id="2147483718" r:id="rId14"/>
    <p:sldLayoutId id="2147483719" r:id="rId15"/>
    <p:sldLayoutId id="2147483708" r:id="rId16"/>
    <p:sldLayoutId id="2147483720" r:id="rId17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 spc="0" baseline="0">
          <a:solidFill>
            <a:schemeClr val="tx1"/>
          </a:solidFill>
          <a:latin typeface="AF Epilogue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b="0" i="0" kern="1200" spc="0" baseline="0">
          <a:solidFill>
            <a:schemeClr val="tx1"/>
          </a:solidFill>
          <a:latin typeface="AF Epilogue" pitchFamily="2" charset="77"/>
          <a:ea typeface="Inter Light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700" b="0" i="0" kern="1200" spc="0" baseline="0">
          <a:solidFill>
            <a:schemeClr val="tx1"/>
          </a:solidFill>
          <a:latin typeface="AF Epilogue" pitchFamily="2" charset="77"/>
          <a:ea typeface="Inter Light" panose="020005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b="0" i="0" kern="1200" spc="0" baseline="0">
          <a:solidFill>
            <a:schemeClr val="tx1"/>
          </a:solidFill>
          <a:latin typeface="AF Epilogue" pitchFamily="2" charset="77"/>
          <a:ea typeface="Inter Light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b="0" i="0" kern="1200" spc="0" baseline="0">
          <a:solidFill>
            <a:schemeClr val="tx1"/>
          </a:solidFill>
          <a:latin typeface="AF Epilogue" pitchFamily="2" charset="77"/>
          <a:ea typeface="Inter Light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b="0" i="0" kern="1200" spc="0" baseline="0">
          <a:solidFill>
            <a:schemeClr val="tx1"/>
          </a:solidFill>
          <a:latin typeface="AF Epilogue" pitchFamily="2" charset="77"/>
          <a:ea typeface="Inter Light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211">
          <p15:clr>
            <a:srgbClr val="F26B43"/>
          </p15:clr>
        </p15:guide>
        <p15:guide id="12" pos="7469">
          <p15:clr>
            <a:srgbClr val="F26B43"/>
          </p15:clr>
        </p15:guide>
        <p15:guide id="14" orient="horz" pos="4110">
          <p15:clr>
            <a:srgbClr val="F26B43"/>
          </p15:clr>
        </p15:guide>
        <p15:guide id="15" orient="horz" pos="210">
          <p15:clr>
            <a:srgbClr val="F26B43"/>
          </p15:clr>
        </p15:guide>
        <p15:guide id="17" orient="horz" pos="1026">
          <p15:clr>
            <a:srgbClr val="F26B43"/>
          </p15:clr>
        </p15:guide>
        <p15:guide id="18" orient="horz" pos="3770">
          <p15:clr>
            <a:srgbClr val="F26B43"/>
          </p15:clr>
        </p15:guide>
        <p15:guide id="19" pos="1867">
          <p15:clr>
            <a:srgbClr val="F26B43"/>
          </p15:clr>
        </p15:guide>
        <p15:guide id="20" pos="2071">
          <p15:clr>
            <a:srgbClr val="F26B43"/>
          </p15:clr>
        </p15:guide>
        <p15:guide id="21" pos="3727">
          <p15:clr>
            <a:srgbClr val="F26B43"/>
          </p15:clr>
        </p15:guide>
        <p15:guide id="22" pos="3953">
          <p15:clr>
            <a:srgbClr val="F26B43"/>
          </p15:clr>
        </p15:guide>
        <p15:guide id="23" pos="5586">
          <p15:clr>
            <a:srgbClr val="F26B43"/>
          </p15:clr>
        </p15:guide>
        <p15:guide id="24" pos="581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CC9382-45FD-BD17-7562-37263F23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46" y="2160218"/>
            <a:ext cx="11522075" cy="10558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dirty="0">
                <a:solidFill>
                  <a:srgbClr val="C00000"/>
                </a:solidFill>
              </a:rPr>
              <a:t>Ny alzheimermedicin:</a:t>
            </a:r>
            <a:br>
              <a:rPr lang="da-DK" dirty="0">
                <a:solidFill>
                  <a:srgbClr val="C00000"/>
                </a:solidFill>
              </a:rPr>
            </a:br>
            <a:r>
              <a:rPr lang="da-DK" dirty="0">
                <a:solidFill>
                  <a:srgbClr val="EAD7E1"/>
                </a:solidFill>
              </a:rPr>
              <a:t>Virkning og vejen til patienterne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18F283B-66C0-F456-FE94-D38AEACD59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0C9E42-1E5D-7D4A-B09B-4AD41066EB66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3F3126C0-BA4B-53B0-A595-4B9A23D616BE}"/>
              </a:ext>
            </a:extLst>
          </p:cNvPr>
          <p:cNvSpPr txBox="1"/>
          <p:nvPr/>
        </p:nvSpPr>
        <p:spPr>
          <a:xfrm>
            <a:off x="558246" y="416357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dirty="0">
                <a:solidFill>
                  <a:srgbClr val="FBF8FB"/>
                </a:solidFill>
              </a:rPr>
              <a:t>Seminar på Alzheimerforeningens Frivilligdag 2025</a:t>
            </a:r>
          </a:p>
          <a:p>
            <a:r>
              <a:rPr lang="da-DK" sz="1800" dirty="0">
                <a:solidFill>
                  <a:srgbClr val="FBF8FB"/>
                </a:solidFill>
              </a:rPr>
              <a:t>ved Sofie Dunkerley, Videns konsulent</a:t>
            </a:r>
          </a:p>
        </p:txBody>
      </p:sp>
    </p:spTree>
    <p:extLst>
      <p:ext uri="{BB962C8B-B14F-4D97-AF65-F5344CB8AC3E}">
        <p14:creationId xmlns:p14="http://schemas.microsoft.com/office/powerpoint/2010/main" val="2566100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5C1EC-8E1E-ECF6-EB18-DC2E8633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572963"/>
            <a:ext cx="11522075" cy="1055812"/>
          </a:xfrm>
        </p:spPr>
        <p:txBody>
          <a:bodyPr vert="horz" lIns="0" tIns="0" rIns="0" bIns="0" rtlCol="0" anchor="t">
            <a:normAutofit/>
          </a:bodyPr>
          <a:lstStyle/>
          <a:p>
            <a:br>
              <a:rPr lang="da-DK" sz="2800" b="1" kern="1200" spc="0" baseline="0" dirty="0">
                <a:solidFill>
                  <a:srgbClr val="EAD7E1"/>
                </a:solidFill>
                <a:latin typeface="AF Epilogue" pitchFamily="2" charset="77"/>
                <a:ea typeface="+mj-ea"/>
                <a:cs typeface="+mj-cs"/>
              </a:rPr>
            </a:br>
            <a:r>
              <a:rPr lang="da-DK" sz="2800" b="1" kern="1200" spc="0" baseline="0" dirty="0">
                <a:solidFill>
                  <a:srgbClr val="EAD7E1"/>
                </a:solidFill>
                <a:latin typeface="AF Epilogue" pitchFamily="2" charset="77"/>
                <a:ea typeface="+mj-ea"/>
                <a:cs typeface="+mj-cs"/>
              </a:rPr>
              <a:t>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602F80C-1D53-9556-FE45-684203EE61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062180" y="6403784"/>
            <a:ext cx="794858" cy="216000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fld id="{D50C9E42-1E5D-7D4A-B09B-4AD41066EB66}" type="slidenum">
              <a:rPr lang="da-DK" smtClean="0"/>
              <a:pPr>
                <a:spcAft>
                  <a:spcPts val="600"/>
                </a:spcAft>
              </a:pPr>
              <a:t>10</a:t>
            </a:fld>
            <a:endParaRPr lang="da-DK"/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A5C25A67-30EC-1264-A698-95E51CDC51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69910" y="2311400"/>
            <a:ext cx="3151689" cy="3337192"/>
          </a:xfrm>
        </p:spPr>
        <p:txBody>
          <a:bodyPr vert="horz" lIns="180000" tIns="180000" rIns="180000" bIns="180000" rtlCol="0">
            <a:normAutofit/>
          </a:bodyPr>
          <a:lstStyle/>
          <a:p>
            <a:r>
              <a:rPr lang="da-DK" b="1" dirty="0">
                <a:solidFill>
                  <a:schemeClr val="bg2"/>
                </a:solidFill>
              </a:rPr>
              <a:t>2. Opsporing</a:t>
            </a:r>
            <a:endParaRPr lang="da-DK" dirty="0">
              <a:solidFill>
                <a:schemeClr val="bg2"/>
              </a:solidFill>
            </a:endParaRPr>
          </a:p>
          <a:p>
            <a:r>
              <a:rPr lang="da-DK" dirty="0">
                <a:solidFill>
                  <a:schemeClr val="bg2"/>
                </a:solidFill>
              </a:rPr>
              <a:t>Over halvdelen (57 %) af de patienter, der fik en demensdiagnose i 2024, havde demens i moderat til svær grad på diagnosetidspunktet. </a:t>
            </a:r>
          </a:p>
          <a:p>
            <a:pPr>
              <a:lnSpc>
                <a:spcPct val="100000"/>
              </a:lnSpc>
            </a:pPr>
            <a:endParaRPr lang="da-DK" b="0" i="0" kern="1200" spc="0" baseline="0" dirty="0">
              <a:solidFill>
                <a:schemeClr val="bg2"/>
              </a:solidFill>
              <a:latin typeface="AF Epilogue" pitchFamily="2" charset="77"/>
              <a:ea typeface="Inter Light" panose="02000503000000020004" pitchFamily="2" charset="0"/>
              <a:cs typeface="+mn-cs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B6A2546-0C4C-9651-2236-857AD56274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92307" y="2311400"/>
            <a:ext cx="3151689" cy="3337192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a-DK" b="1" dirty="0">
                <a:solidFill>
                  <a:schemeClr val="bg2"/>
                </a:solidFill>
              </a:rPr>
              <a:t>1. Udredningstid</a:t>
            </a:r>
          </a:p>
          <a:p>
            <a:pPr>
              <a:lnSpc>
                <a:spcPct val="100000"/>
              </a:lnSpc>
            </a:pPr>
            <a:r>
              <a:rPr lang="da-DK" dirty="0">
                <a:solidFill>
                  <a:schemeClr val="bg2"/>
                </a:solidFill>
              </a:rPr>
              <a:t>På landsplan blev 26 % af de henviste patienter udredt inden for 90 dage, men med stor variation på tværs af regionerne. </a:t>
            </a:r>
          </a:p>
          <a:p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13EC1C8-25FE-74CF-94C1-CA2E38D551E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48004" y="2311400"/>
            <a:ext cx="3151688" cy="3337192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chemeClr val="bg2"/>
                </a:solidFill>
              </a:rPr>
              <a:t>3. Yderligere testkrav</a:t>
            </a:r>
            <a:endParaRPr lang="da-DK" dirty="0">
              <a:solidFill>
                <a:schemeClr val="bg2"/>
              </a:solidFill>
            </a:endParaRPr>
          </a:p>
          <a:p>
            <a:r>
              <a:rPr lang="da-DK" dirty="0">
                <a:solidFill>
                  <a:schemeClr val="bg2"/>
                </a:solidFill>
              </a:rPr>
              <a:t>Udover de nuværende flaskehalse kommer større krav ift. påvisning af </a:t>
            </a:r>
            <a:r>
              <a:rPr lang="da-DK" dirty="0" err="1">
                <a:solidFill>
                  <a:schemeClr val="bg2"/>
                </a:solidFill>
              </a:rPr>
              <a:t>amyloid</a:t>
            </a:r>
            <a:r>
              <a:rPr lang="da-DK" dirty="0">
                <a:solidFill>
                  <a:schemeClr val="bg2"/>
                </a:solidFill>
              </a:rPr>
              <a:t>, APOE4, MR og infusion.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35E21F3A-0717-70A5-9A6E-F881EC92E49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kern="1200" spc="0" baseline="0">
                <a:solidFill>
                  <a:schemeClr val="tx1"/>
                </a:solidFill>
                <a:latin typeface="AF Epilogue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da-DK" sz="3200" dirty="0">
                <a:solidFill>
                  <a:srgbClr val="EAD7E1"/>
                </a:solidFill>
              </a:rPr>
              <a:t>Barrierer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CB5C17FA-EB69-04B9-2C7C-A69BA03627A1}"/>
              </a:ext>
            </a:extLst>
          </p:cNvPr>
          <p:cNvSpPr txBox="1"/>
          <p:nvPr/>
        </p:nvSpPr>
        <p:spPr>
          <a:xfrm>
            <a:off x="992307" y="1491780"/>
            <a:ext cx="10207385" cy="384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1000"/>
              </a:spcBef>
            </a:pPr>
            <a:r>
              <a:rPr lang="da-DK" i="0" kern="1200" spc="0" baseline="0" dirty="0">
                <a:solidFill>
                  <a:srgbClr val="EAD7E1"/>
                </a:solidFill>
                <a:latin typeface="AF Epilogue" pitchFamily="2" charset="77"/>
                <a:ea typeface="Inter Light" panose="02000503000000020004" pitchFamily="2" charset="0"/>
                <a:cs typeface="+mn-cs"/>
              </a:rPr>
              <a:t>Tidlig og grundig udredning bliver endnu vigtigere med den ny medicin. Tre barrierer er:</a:t>
            </a:r>
          </a:p>
        </p:txBody>
      </p:sp>
    </p:spTree>
    <p:extLst>
      <p:ext uri="{BB962C8B-B14F-4D97-AF65-F5344CB8AC3E}">
        <p14:creationId xmlns:p14="http://schemas.microsoft.com/office/powerpoint/2010/main" val="3070982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43516-C076-425E-416E-9AFD12F39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203D1767-8833-4276-7402-EC09151A0C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97142" y="6162484"/>
            <a:ext cx="794858" cy="216000"/>
          </a:xfrm>
        </p:spPr>
        <p:txBody>
          <a:bodyPr/>
          <a:lstStyle/>
          <a:p>
            <a:fld id="{D50C9E42-1E5D-7D4A-B09B-4AD41066EB66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D6AB603-391F-557A-6279-1E133D2D8A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7239" y="4144283"/>
            <a:ext cx="5978691" cy="2235199"/>
          </a:xfrm>
        </p:spPr>
        <p:txBody>
          <a:bodyPr>
            <a:normAutofit/>
          </a:bodyPr>
          <a:lstStyle/>
          <a:p>
            <a:pPr algn="just"/>
            <a:r>
              <a:rPr lang="da-DK" sz="1800" dirty="0" err="1">
                <a:solidFill>
                  <a:srgbClr val="EAD7E1"/>
                </a:solidFill>
              </a:rPr>
              <a:t>Lecanemab</a:t>
            </a:r>
            <a:r>
              <a:rPr lang="da-DK" sz="1800" dirty="0">
                <a:solidFill>
                  <a:srgbClr val="EAD7E1"/>
                </a:solidFill>
              </a:rPr>
              <a:t> og </a:t>
            </a:r>
            <a:r>
              <a:rPr lang="da-DK" sz="1800" dirty="0" err="1">
                <a:solidFill>
                  <a:srgbClr val="EAD7E1"/>
                </a:solidFill>
              </a:rPr>
              <a:t>donanemab</a:t>
            </a:r>
            <a:r>
              <a:rPr lang="da-DK" sz="1800" dirty="0">
                <a:solidFill>
                  <a:srgbClr val="EAD7E1"/>
                </a:solidFill>
              </a:rPr>
              <a:t> er godkendt til behandling af patienter med tidlig Alzheimers sygdom i flere lande, herunder godkendt i EU. </a:t>
            </a:r>
          </a:p>
          <a:p>
            <a:pPr algn="just"/>
            <a:r>
              <a:rPr lang="da-DK" sz="1800" dirty="0">
                <a:solidFill>
                  <a:srgbClr val="EAD7E1"/>
                </a:solidFill>
              </a:rPr>
              <a:t>Lægemidlerne er lanceret i flere lande, herunder USA, Japan og England. </a:t>
            </a:r>
            <a:r>
              <a:rPr lang="da-DK" sz="1800" dirty="0" err="1">
                <a:solidFill>
                  <a:srgbClr val="EAD7E1"/>
                </a:solidFill>
              </a:rPr>
              <a:t>Lecanemab</a:t>
            </a:r>
            <a:r>
              <a:rPr lang="da-DK" sz="1800" dirty="0">
                <a:solidFill>
                  <a:srgbClr val="EAD7E1"/>
                </a:solidFill>
              </a:rPr>
              <a:t> er også lanceret i Tyskland, Østrig og Finland.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664FB23-BB16-5F1A-2B36-0A9690476F4C}"/>
              </a:ext>
            </a:extLst>
          </p:cNvPr>
          <p:cNvSpPr txBox="1">
            <a:spLocks/>
          </p:cNvSpPr>
          <p:nvPr/>
        </p:nvSpPr>
        <p:spPr>
          <a:xfrm>
            <a:off x="550656" y="900138"/>
            <a:ext cx="11522075" cy="10558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2000" b="1" kern="1200" spc="-150" baseline="0">
                <a:solidFill>
                  <a:schemeClr val="tx1"/>
                </a:solidFill>
                <a:latin typeface="AF Epilogue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da-DK" sz="3600" dirty="0">
                <a:solidFill>
                  <a:srgbClr val="EAD7E1"/>
                </a:solidFill>
              </a:rPr>
              <a:t>Vejen til danske patienter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02C5BDCA-A68B-26B2-C3D4-2932BBCE3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855" y="2021737"/>
            <a:ext cx="3202337" cy="787461"/>
          </a:xfrm>
          <a:prstGeom prst="rect">
            <a:avLst/>
          </a:prstGeom>
        </p:spPr>
      </p:pic>
      <p:sp>
        <p:nvSpPr>
          <p:cNvPr id="13" name="Pil: højre 12">
            <a:extLst>
              <a:ext uri="{FF2B5EF4-FFF2-40B4-BE49-F238E27FC236}">
                <a16:creationId xmlns:a16="http://schemas.microsoft.com/office/drawing/2014/main" id="{95746FFF-85DC-FF24-F59C-7E8665397D0A}"/>
              </a:ext>
            </a:extLst>
          </p:cNvPr>
          <p:cNvSpPr/>
          <p:nvPr/>
        </p:nvSpPr>
        <p:spPr>
          <a:xfrm>
            <a:off x="3933232" y="2257116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il: højre 13">
            <a:extLst>
              <a:ext uri="{FF2B5EF4-FFF2-40B4-BE49-F238E27FC236}">
                <a16:creationId xmlns:a16="http://schemas.microsoft.com/office/drawing/2014/main" id="{9283207A-DC88-4167-3F68-7DAA3F5B18EE}"/>
              </a:ext>
            </a:extLst>
          </p:cNvPr>
          <p:cNvSpPr/>
          <p:nvPr/>
        </p:nvSpPr>
        <p:spPr>
          <a:xfrm>
            <a:off x="7121344" y="2257116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BA987659-0B27-2293-E71F-0865EAF1E581}"/>
              </a:ext>
            </a:extLst>
          </p:cNvPr>
          <p:cNvSpPr txBox="1"/>
          <p:nvPr/>
        </p:nvSpPr>
        <p:spPr>
          <a:xfrm>
            <a:off x="1255473" y="3204633"/>
            <a:ext cx="1312332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da-DK" sz="1200" dirty="0">
              <a:solidFill>
                <a:srgbClr val="EAD7E1"/>
              </a:solidFill>
            </a:endParaRPr>
          </a:p>
        </p:txBody>
      </p:sp>
      <p:sp>
        <p:nvSpPr>
          <p:cNvPr id="16" name="Rektangel: afrundede hjørner 15">
            <a:extLst>
              <a:ext uri="{FF2B5EF4-FFF2-40B4-BE49-F238E27FC236}">
                <a16:creationId xmlns:a16="http://schemas.microsoft.com/office/drawing/2014/main" id="{83A50022-3170-96AC-53AA-58D7E416E082}"/>
              </a:ext>
            </a:extLst>
          </p:cNvPr>
          <p:cNvSpPr/>
          <p:nvPr/>
        </p:nvSpPr>
        <p:spPr>
          <a:xfrm>
            <a:off x="5036054" y="3187700"/>
            <a:ext cx="1886828" cy="68370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solidFill>
                  <a:srgbClr val="FBF8FB"/>
                </a:solidFill>
              </a:rPr>
              <a:t>Godkendelse til brug i EU</a:t>
            </a:r>
          </a:p>
        </p:txBody>
      </p:sp>
      <p:sp>
        <p:nvSpPr>
          <p:cNvPr id="17" name="Rektangel: afrundede hjørner 16">
            <a:extLst>
              <a:ext uri="{FF2B5EF4-FFF2-40B4-BE49-F238E27FC236}">
                <a16:creationId xmlns:a16="http://schemas.microsoft.com/office/drawing/2014/main" id="{8B0E2185-FCEC-3648-D524-C52A112C77FB}"/>
              </a:ext>
            </a:extLst>
          </p:cNvPr>
          <p:cNvSpPr/>
          <p:nvPr/>
        </p:nvSpPr>
        <p:spPr>
          <a:xfrm>
            <a:off x="907239" y="3178593"/>
            <a:ext cx="2856890" cy="68370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solidFill>
                  <a:srgbClr val="FBF8FB"/>
                </a:solidFill>
              </a:rPr>
              <a:t>Vurdering af sikkerhed og effekt i CHMP/EMA</a:t>
            </a:r>
          </a:p>
        </p:txBody>
      </p:sp>
      <p:sp>
        <p:nvSpPr>
          <p:cNvPr id="18" name="Rektangel: afrundede hjørner 17">
            <a:extLst>
              <a:ext uri="{FF2B5EF4-FFF2-40B4-BE49-F238E27FC236}">
                <a16:creationId xmlns:a16="http://schemas.microsoft.com/office/drawing/2014/main" id="{8398F2DB-D6B6-6C16-945F-937054804897}"/>
              </a:ext>
            </a:extLst>
          </p:cNvPr>
          <p:cNvSpPr/>
          <p:nvPr/>
        </p:nvSpPr>
        <p:spPr>
          <a:xfrm>
            <a:off x="8261116" y="3187700"/>
            <a:ext cx="3210076" cy="68370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solidFill>
                  <a:srgbClr val="FBF8FB"/>
                </a:solidFill>
              </a:rPr>
              <a:t>Beslutning om anbefaling til brug i dansk sundhedsvæsen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76D4F58-AEE1-5AC2-7BD5-E05EDE0299AB}"/>
              </a:ext>
            </a:extLst>
          </p:cNvPr>
          <p:cNvSpPr txBox="1"/>
          <p:nvPr/>
        </p:nvSpPr>
        <p:spPr>
          <a:xfrm>
            <a:off x="8261116" y="4119033"/>
            <a:ext cx="32100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a-DK" dirty="0" err="1">
                <a:solidFill>
                  <a:srgbClr val="EAD7E1"/>
                </a:solidFill>
              </a:rPr>
              <a:t>Lecanemab</a:t>
            </a:r>
            <a:r>
              <a:rPr lang="da-DK" dirty="0">
                <a:solidFill>
                  <a:srgbClr val="EAD7E1"/>
                </a:solidFill>
              </a:rPr>
              <a:t> er under behandling i Medicinrådet med forventet afgørelse i dette år. </a:t>
            </a:r>
            <a:r>
              <a:rPr lang="da-DK" dirty="0" err="1">
                <a:solidFill>
                  <a:srgbClr val="EAD7E1"/>
                </a:solidFill>
              </a:rPr>
              <a:t>Donanemab</a:t>
            </a:r>
            <a:r>
              <a:rPr lang="da-DK" dirty="0">
                <a:solidFill>
                  <a:srgbClr val="EAD7E1"/>
                </a:solidFill>
              </a:rPr>
              <a:t> forventes afgjort i første halvdel 2026.</a:t>
            </a:r>
            <a:endParaRPr lang="da-DK" b="1" dirty="0">
              <a:solidFill>
                <a:srgbClr val="EAD7E1"/>
              </a:solidFill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E25A163-5E73-4B89-F72D-BA382FD43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053" y="1802332"/>
            <a:ext cx="1886828" cy="1137457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69BDF62B-FAB1-C097-A548-1C8CBB93040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150" r="4055"/>
          <a:stretch>
            <a:fillRect/>
          </a:stretch>
        </p:blipFill>
        <p:spPr>
          <a:xfrm>
            <a:off x="907239" y="1816711"/>
            <a:ext cx="2856890" cy="1137457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3BD9E013-B37D-EDD3-443E-7A5955E8B982}"/>
              </a:ext>
            </a:extLst>
          </p:cNvPr>
          <p:cNvSpPr txBox="1"/>
          <p:nvPr/>
        </p:nvSpPr>
        <p:spPr>
          <a:xfrm>
            <a:off x="5110103" y="1816711"/>
            <a:ext cx="14732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a-DK" sz="1600" dirty="0">
                <a:solidFill>
                  <a:schemeClr val="tx2"/>
                </a:solidFill>
              </a:rPr>
              <a:t>EU-Kommissionen</a:t>
            </a:r>
          </a:p>
        </p:txBody>
      </p:sp>
    </p:spTree>
    <p:extLst>
      <p:ext uri="{BB962C8B-B14F-4D97-AF65-F5344CB8AC3E}">
        <p14:creationId xmlns:p14="http://schemas.microsoft.com/office/powerpoint/2010/main" val="554014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483" y="4371015"/>
            <a:ext cx="8961438" cy="41093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2400" dirty="0">
                <a:solidFill>
                  <a:schemeClr val="bg2"/>
                </a:solidFill>
              </a:rPr>
              <a:t>Hvad har I (og patienter/pårørende I møder) af håb og bekymringer omkring den nye medicin?</a:t>
            </a:r>
          </a:p>
        </p:txBody>
      </p:sp>
      <p:sp>
        <p:nvSpPr>
          <p:cNvPr id="5" name="Taleboble: oval 4">
            <a:extLst>
              <a:ext uri="{FF2B5EF4-FFF2-40B4-BE49-F238E27FC236}">
                <a16:creationId xmlns:a16="http://schemas.microsoft.com/office/drawing/2014/main" id="{CA90FDAF-F6F9-8944-41C6-013DBF760E5D}"/>
              </a:ext>
            </a:extLst>
          </p:cNvPr>
          <p:cNvSpPr/>
          <p:nvPr/>
        </p:nvSpPr>
        <p:spPr>
          <a:xfrm>
            <a:off x="3451120" y="1137447"/>
            <a:ext cx="5142274" cy="2291553"/>
          </a:xfrm>
          <a:prstGeom prst="wedgeEllipseCallout">
            <a:avLst>
              <a:gd name="adj1" fmla="val -20684"/>
              <a:gd name="adj2" fmla="val 6807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/>
              <a:t>Snak ved bordet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D968F1D-B413-C1E3-AEF4-720DC16E5926}"/>
              </a:ext>
            </a:extLst>
          </p:cNvPr>
          <p:cNvSpPr txBox="1">
            <a:spLocks/>
          </p:cNvSpPr>
          <p:nvPr/>
        </p:nvSpPr>
        <p:spPr>
          <a:xfrm>
            <a:off x="207142" y="2079462"/>
            <a:ext cx="11522075" cy="10558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2000" b="1" kern="1200" spc="-150" baseline="0">
                <a:solidFill>
                  <a:schemeClr val="tx1"/>
                </a:solidFill>
                <a:latin typeface="AF Epilogue" pitchFamily="2" charset="77"/>
                <a:ea typeface="+mj-ea"/>
                <a:cs typeface="+mj-cs"/>
              </a:defRPr>
            </a:lvl1pPr>
          </a:lstStyle>
          <a:p>
            <a:pPr algn="ctr"/>
            <a:endParaRPr lang="da-DK" sz="3200" dirty="0">
              <a:solidFill>
                <a:srgbClr val="EAD7E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B37BB0A0-BF32-9FC8-FFBC-345EBE359B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0C9E42-1E5D-7D4A-B09B-4AD41066EB66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639484F-9A09-25D9-571E-5FA30EF74F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8697" y="1913320"/>
            <a:ext cx="9894606" cy="3963242"/>
          </a:xfrm>
        </p:spPr>
        <p:txBody>
          <a:bodyPr>
            <a:normAutofit lnSpcReduction="10000"/>
          </a:bodyPr>
          <a:lstStyle/>
          <a:p>
            <a:pPr algn="ctr"/>
            <a:r>
              <a:rPr lang="da-DK" b="1" dirty="0">
                <a:solidFill>
                  <a:srgbClr val="E30613"/>
                </a:solidFill>
              </a:rPr>
              <a:t>40 minutters oplæg: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EAD7E1"/>
                </a:solidFill>
              </a:rPr>
              <a:t>Teorier om Alzheimers sygdom og hvad der forskes 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EAD7E1"/>
                </a:solidFill>
              </a:rPr>
              <a:t>Om den ny alzheimermedicin: virkning, bivirkninger, kriterier, effekt og barrierer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EAD7E1"/>
                </a:solidFill>
              </a:rPr>
              <a:t>Hvilke godkendelsesprocesser skal medicinen igennem - og hvad er status nu?</a:t>
            </a:r>
          </a:p>
          <a:p>
            <a:endParaRPr lang="da-DK" dirty="0">
              <a:solidFill>
                <a:srgbClr val="EAD7E1"/>
              </a:solidFill>
            </a:endParaRPr>
          </a:p>
          <a:p>
            <a:pPr algn="ctr"/>
            <a:r>
              <a:rPr lang="da-DK" b="1" dirty="0">
                <a:solidFill>
                  <a:srgbClr val="E30613"/>
                </a:solidFill>
              </a:rPr>
              <a:t>20 minutters fællessnak: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EAD7E1"/>
                </a:solidFill>
              </a:rPr>
              <a:t>Samtale om det vi har hørt - håb og bekymringer.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09322FC-C994-B033-F6E9-D846B47E3395}"/>
              </a:ext>
            </a:extLst>
          </p:cNvPr>
          <p:cNvSpPr txBox="1">
            <a:spLocks/>
          </p:cNvSpPr>
          <p:nvPr/>
        </p:nvSpPr>
        <p:spPr>
          <a:xfrm>
            <a:off x="550656" y="900138"/>
            <a:ext cx="11522075" cy="10558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2000" b="1" kern="1200" spc="-150" baseline="0">
                <a:solidFill>
                  <a:schemeClr val="tx1"/>
                </a:solidFill>
                <a:latin typeface="AF Epilogue" pitchFamily="2" charset="77"/>
                <a:ea typeface="+mj-ea"/>
                <a:cs typeface="+mj-cs"/>
              </a:defRPr>
            </a:lvl1pPr>
          </a:lstStyle>
          <a:p>
            <a:endParaRPr lang="da-DK" sz="4400" dirty="0">
              <a:solidFill>
                <a:srgbClr val="FBF8FB"/>
              </a:solidFill>
            </a:endParaRPr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8044C380-3AFF-2371-4DA2-C4E2DFB1C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461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da-DK" sz="3200" dirty="0">
                <a:solidFill>
                  <a:srgbClr val="EAD7E1"/>
                </a:solidFill>
              </a:rPr>
              <a:t>Overblik over seminar</a:t>
            </a:r>
          </a:p>
        </p:txBody>
      </p:sp>
    </p:spTree>
    <p:extLst>
      <p:ext uri="{BB962C8B-B14F-4D97-AF65-F5344CB8AC3E}">
        <p14:creationId xmlns:p14="http://schemas.microsoft.com/office/powerpoint/2010/main" val="450312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221F719-48DA-7AF9-4155-0D4204CC9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719550"/>
            <a:ext cx="11522075" cy="1055812"/>
          </a:xfrm>
        </p:spPr>
        <p:txBody>
          <a:bodyPr anchor="t">
            <a:normAutofit/>
          </a:bodyPr>
          <a:lstStyle/>
          <a:p>
            <a:pPr algn="ctr"/>
            <a:r>
              <a:rPr lang="da-DK" dirty="0">
                <a:solidFill>
                  <a:schemeClr val="bg2"/>
                </a:solidFill>
              </a:rPr>
              <a:t>Hvor er vi i dag?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F96DF159-0CD6-511B-C640-257D1EA051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062180" y="6403784"/>
            <a:ext cx="794858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D50C9E42-1E5D-7D4A-B09B-4AD41066EB66}" type="slidenum">
              <a:rPr lang="da-DK" smtClean="0"/>
              <a:pPr>
                <a:spcAft>
                  <a:spcPts val="600"/>
                </a:spcAft>
              </a:pPr>
              <a:t>3</a:t>
            </a:fld>
            <a:endParaRPr lang="da-DK"/>
          </a:p>
        </p:txBody>
      </p:sp>
      <p:graphicFrame>
        <p:nvGraphicFramePr>
          <p:cNvPr id="10" name="Pladsholder til indhold 7">
            <a:extLst>
              <a:ext uri="{FF2B5EF4-FFF2-40B4-BE49-F238E27FC236}">
                <a16:creationId xmlns:a16="http://schemas.microsoft.com/office/drawing/2014/main" id="{331473A8-7386-E875-E9DA-FE57EAC7F6B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72137007"/>
              </p:ext>
            </p:extLst>
          </p:nvPr>
        </p:nvGraphicFramePr>
        <p:xfrm>
          <a:off x="334963" y="1628775"/>
          <a:ext cx="11522076" cy="4012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080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8BA43-145A-5B34-4269-C953AD4E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921838E4-4184-A47F-25DA-79C902E2BA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062180" y="6403784"/>
            <a:ext cx="794858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D50C9E42-1E5D-7D4A-B09B-4AD41066EB66}" type="slidenum">
              <a:rPr lang="da-DK" smtClean="0"/>
              <a:pPr>
                <a:spcAft>
                  <a:spcPts val="600"/>
                </a:spcAft>
              </a:pPr>
              <a:t>4</a:t>
            </a:fld>
            <a:endParaRPr lang="da-DK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D0089A2-7FF9-92BC-142B-01E25F56B34D}"/>
              </a:ext>
            </a:extLst>
          </p:cNvPr>
          <p:cNvSpPr txBox="1">
            <a:spLocks/>
          </p:cNvSpPr>
          <p:nvPr/>
        </p:nvSpPr>
        <p:spPr>
          <a:xfrm>
            <a:off x="550656" y="900138"/>
            <a:ext cx="11522075" cy="10558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2000" b="1" kern="1200" spc="-150" baseline="0">
                <a:solidFill>
                  <a:schemeClr val="tx1"/>
                </a:solidFill>
                <a:latin typeface="AF Epilogue" pitchFamily="2" charset="77"/>
                <a:ea typeface="+mj-ea"/>
                <a:cs typeface="+mj-cs"/>
              </a:defRPr>
            </a:lvl1pPr>
          </a:lstStyle>
          <a:p>
            <a:endParaRPr lang="da-DK" sz="4400" dirty="0">
              <a:solidFill>
                <a:srgbClr val="FBF8FB"/>
              </a:solidFill>
            </a:endParaRPr>
          </a:p>
        </p:txBody>
      </p:sp>
      <p:graphicFrame>
        <p:nvGraphicFramePr>
          <p:cNvPr id="13" name="Pladsholder til tekst 3">
            <a:extLst>
              <a:ext uri="{FF2B5EF4-FFF2-40B4-BE49-F238E27FC236}">
                <a16:creationId xmlns:a16="http://schemas.microsoft.com/office/drawing/2014/main" id="{E548E8EE-ED48-E23D-3AE7-B179FE0853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9953267"/>
              </p:ext>
            </p:extLst>
          </p:nvPr>
        </p:nvGraphicFramePr>
        <p:xfrm>
          <a:off x="334963" y="1628775"/>
          <a:ext cx="11522076" cy="4012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el 4">
            <a:extLst>
              <a:ext uri="{FF2B5EF4-FFF2-40B4-BE49-F238E27FC236}">
                <a16:creationId xmlns:a16="http://schemas.microsoft.com/office/drawing/2014/main" id="{A4CA1D86-C56E-AE9B-90D5-C6CABB04BB2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kern="1200" spc="0" baseline="0">
                <a:solidFill>
                  <a:schemeClr val="tx1"/>
                </a:solidFill>
                <a:latin typeface="AF Epilogue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da-DK" sz="3200" dirty="0">
                <a:solidFill>
                  <a:srgbClr val="FBF8FB"/>
                </a:solidFill>
              </a:rPr>
              <a:t>Teorier om Alzheimers sygdom</a:t>
            </a:r>
          </a:p>
        </p:txBody>
      </p:sp>
    </p:spTree>
    <p:extLst>
      <p:ext uri="{BB962C8B-B14F-4D97-AF65-F5344CB8AC3E}">
        <p14:creationId xmlns:p14="http://schemas.microsoft.com/office/powerpoint/2010/main" val="2176098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2CADCCBF-75CE-1D87-C809-1830711E0CA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E169745-1418-2CDC-08D5-1BAEACFEEBA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0C9E42-1E5D-7D4A-B09B-4AD41066EB66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78DB691-029F-37C3-F1AB-9DF9D7DE7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0FC8CCE-574D-331D-7072-7BECE713F2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EEA5AAC7-5812-71A6-017D-D771D5C62C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6284612-6784-C506-4A4E-5BB27CDCC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417" y="0"/>
            <a:ext cx="7954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22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51102-A18D-F353-85C1-EBE004981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57108F28-CD24-419A-596A-07D1BB941E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0C9E42-1E5D-7D4A-B09B-4AD41066EB66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C6957DB-DA01-5A2C-81AF-7E8B7F6D22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655" y="1871133"/>
            <a:ext cx="10511525" cy="3945467"/>
          </a:xfrm>
        </p:spPr>
        <p:txBody>
          <a:bodyPr>
            <a:normAutofit fontScale="92500" lnSpcReduction="10000"/>
          </a:bodyPr>
          <a:lstStyle/>
          <a:p>
            <a:r>
              <a:rPr lang="da-DK" sz="2000" b="1" dirty="0">
                <a:solidFill>
                  <a:srgbClr val="E30613"/>
                </a:solidFill>
              </a:rPr>
              <a:t>Virkning</a:t>
            </a:r>
            <a:endParaRPr lang="da-DK" sz="2000" b="1" dirty="0">
              <a:solidFill>
                <a:srgbClr val="EAD7E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EAD7E1"/>
                </a:solidFill>
              </a:rPr>
              <a:t>Beta-</a:t>
            </a:r>
            <a:r>
              <a:rPr lang="da-DK" sz="2000" dirty="0" err="1">
                <a:solidFill>
                  <a:srgbClr val="EAD7E1"/>
                </a:solidFill>
              </a:rPr>
              <a:t>amyloid</a:t>
            </a:r>
            <a:r>
              <a:rPr lang="da-DK" sz="2000" dirty="0">
                <a:solidFill>
                  <a:srgbClr val="EAD7E1"/>
                </a:solidFill>
              </a:rPr>
              <a:t> er et </a:t>
            </a:r>
            <a:r>
              <a:rPr lang="da-DK" sz="2000" dirty="0" err="1">
                <a:solidFill>
                  <a:srgbClr val="EAD7E1"/>
                </a:solidFill>
              </a:rPr>
              <a:t>abnormalt</a:t>
            </a:r>
            <a:r>
              <a:rPr lang="da-DK" sz="2000" dirty="0">
                <a:solidFill>
                  <a:srgbClr val="EAD7E1"/>
                </a:solidFill>
              </a:rPr>
              <a:t> proteinfragment, der klumper sig sammen og danner de </a:t>
            </a:r>
            <a:r>
              <a:rPr lang="da-DK" sz="2000" dirty="0" err="1">
                <a:solidFill>
                  <a:srgbClr val="EAD7E1"/>
                </a:solidFill>
              </a:rPr>
              <a:t>plaques</a:t>
            </a:r>
            <a:r>
              <a:rPr lang="da-DK" sz="2000" dirty="0">
                <a:solidFill>
                  <a:srgbClr val="EAD7E1"/>
                </a:solidFill>
              </a:rPr>
              <a:t> som er et kendetegn ved Alzheimers sygdom.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EAD7E1"/>
                </a:solidFill>
              </a:rPr>
              <a:t>Den nye alzheimermedicin er antistoffer der angriber </a:t>
            </a:r>
            <a:r>
              <a:rPr lang="da-DK" sz="2000" dirty="0" err="1">
                <a:solidFill>
                  <a:srgbClr val="EAD7E1"/>
                </a:solidFill>
              </a:rPr>
              <a:t>amyloid</a:t>
            </a:r>
            <a:r>
              <a:rPr lang="da-DK" sz="2000" dirty="0">
                <a:solidFill>
                  <a:srgbClr val="EAD7E1"/>
                </a:solidFill>
              </a:rPr>
              <a:t>-beta.</a:t>
            </a:r>
          </a:p>
          <a:p>
            <a:r>
              <a:rPr lang="da-DK" sz="2000" b="1" dirty="0">
                <a:solidFill>
                  <a:srgbClr val="E30613"/>
                </a:solidFill>
              </a:rPr>
              <a:t>Bivirkninger</a:t>
            </a:r>
            <a:endParaRPr lang="da-DK" sz="2000" b="1" dirty="0">
              <a:solidFill>
                <a:srgbClr val="EAD7E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EAD7E1"/>
                </a:solidFill>
              </a:rPr>
              <a:t>Største risiko er </a:t>
            </a:r>
            <a:r>
              <a:rPr lang="da-DK" sz="2000" dirty="0" err="1">
                <a:solidFill>
                  <a:srgbClr val="EAD7E1"/>
                </a:solidFill>
              </a:rPr>
              <a:t>amyloidrelateret</a:t>
            </a:r>
            <a:r>
              <a:rPr lang="da-DK" sz="2000" dirty="0">
                <a:solidFill>
                  <a:srgbClr val="EAD7E1"/>
                </a:solidFill>
              </a:rPr>
              <a:t> </a:t>
            </a:r>
            <a:r>
              <a:rPr lang="da-DK" sz="2000" dirty="0" err="1">
                <a:solidFill>
                  <a:srgbClr val="EAD7E1"/>
                </a:solidFill>
              </a:rPr>
              <a:t>imaging</a:t>
            </a:r>
            <a:r>
              <a:rPr lang="da-DK" sz="2000" dirty="0">
                <a:solidFill>
                  <a:srgbClr val="EAD7E1"/>
                </a:solidFill>
              </a:rPr>
              <a:t> </a:t>
            </a:r>
            <a:r>
              <a:rPr lang="da-DK" sz="2000" dirty="0" err="1">
                <a:solidFill>
                  <a:srgbClr val="EAD7E1"/>
                </a:solidFill>
              </a:rPr>
              <a:t>abnormalitet</a:t>
            </a:r>
            <a:r>
              <a:rPr lang="da-DK" sz="2000" dirty="0">
                <a:solidFill>
                  <a:srgbClr val="EAD7E1"/>
                </a:solidFill>
              </a:rPr>
              <a:t> (ARIA), som er hævelser og blødninger i hjernen.</a:t>
            </a:r>
          </a:p>
          <a:p>
            <a:r>
              <a:rPr lang="da-DK" sz="2000" b="1" dirty="0">
                <a:solidFill>
                  <a:srgbClr val="E30613"/>
                </a:solidFill>
              </a:rPr>
              <a:t>Administrering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EAD7E1"/>
                </a:solidFill>
              </a:rPr>
              <a:t>Gives intravenøst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EAD7E1"/>
                </a:solidFill>
              </a:rPr>
              <a:t>MR scanninger inden og løbende for at overvåge bivirkninger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>
              <a:solidFill>
                <a:srgbClr val="EAD7E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>
              <a:solidFill>
                <a:srgbClr val="EAD7E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C2544A5-ED48-43AA-ECFC-48E5FDD863C8}"/>
              </a:ext>
            </a:extLst>
          </p:cNvPr>
          <p:cNvSpPr txBox="1">
            <a:spLocks/>
          </p:cNvSpPr>
          <p:nvPr/>
        </p:nvSpPr>
        <p:spPr>
          <a:xfrm>
            <a:off x="550656" y="900138"/>
            <a:ext cx="11522075" cy="10558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2000" b="1" kern="1200" spc="-150" baseline="0">
                <a:solidFill>
                  <a:schemeClr val="tx1"/>
                </a:solidFill>
                <a:latin typeface="AF Epilogue" pitchFamily="2" charset="77"/>
                <a:ea typeface="+mj-ea"/>
                <a:cs typeface="+mj-cs"/>
              </a:defRPr>
            </a:lvl1pPr>
          </a:lstStyle>
          <a:p>
            <a:endParaRPr lang="da-DK" sz="4400" dirty="0">
              <a:solidFill>
                <a:srgbClr val="FBF8FB"/>
              </a:solidFill>
            </a:endParaRPr>
          </a:p>
        </p:txBody>
      </p:sp>
      <p:sp>
        <p:nvSpPr>
          <p:cNvPr id="3" name="AutoShape 2" descr="New Alzheimer's drug, donanemab – what is it and how does it work? -  Alzheimer's Research UK">
            <a:extLst>
              <a:ext uri="{FF2B5EF4-FFF2-40B4-BE49-F238E27FC236}">
                <a16:creationId xmlns:a16="http://schemas.microsoft.com/office/drawing/2014/main" id="{3535FF39-6404-27CB-16DB-8871714781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21F39A95-D28A-83FA-1951-607C7BB0827E}"/>
              </a:ext>
            </a:extLst>
          </p:cNvPr>
          <p:cNvSpPr/>
          <p:nvPr/>
        </p:nvSpPr>
        <p:spPr>
          <a:xfrm>
            <a:off x="1666429" y="623549"/>
            <a:ext cx="8859142" cy="844008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da-DK" sz="2400" dirty="0" err="1"/>
              <a:t>Amyloid</a:t>
            </a:r>
            <a:r>
              <a:rPr lang="da-DK" sz="2400" dirty="0"/>
              <a:t>-teorien og om ny </a:t>
            </a:r>
            <a:r>
              <a:rPr lang="da-DK" sz="2400" dirty="0" err="1"/>
              <a:t>anti-amyloid</a:t>
            </a:r>
            <a:r>
              <a:rPr lang="da-DK" sz="2400" dirty="0"/>
              <a:t> medicin</a:t>
            </a:r>
          </a:p>
          <a:p>
            <a:pPr lvl="0" algn="ctr">
              <a:lnSpc>
                <a:spcPct val="150000"/>
              </a:lnSpc>
            </a:pPr>
            <a:endParaRPr lang="da-DK" sz="2400" dirty="0"/>
          </a:p>
        </p:txBody>
      </p:sp>
      <p:sp>
        <p:nvSpPr>
          <p:cNvPr id="11" name="Rektangel 10" descr="bakterier med massiv udfyldning">
            <a:extLst>
              <a:ext uri="{FF2B5EF4-FFF2-40B4-BE49-F238E27FC236}">
                <a16:creationId xmlns:a16="http://schemas.microsoft.com/office/drawing/2014/main" id="{7FD30C54-DA66-1CB7-C1FD-E7B4C83A6E86}"/>
              </a:ext>
            </a:extLst>
          </p:cNvPr>
          <p:cNvSpPr/>
          <p:nvPr/>
        </p:nvSpPr>
        <p:spPr>
          <a:xfrm>
            <a:off x="1996091" y="809298"/>
            <a:ext cx="464204" cy="464204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15038423"/>
              <a:satOff val="-17258"/>
              <a:lumOff val="-1490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205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0CCA5-B3A3-2CD7-90E3-3B13D2ABA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BB7341D-9219-86F9-8DA4-02B6F92DB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572963"/>
            <a:ext cx="11522075" cy="1055812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da-DK" b="1" kern="1200" spc="0" baseline="0">
                <a:latin typeface="AF Epilogue" pitchFamily="2" charset="77"/>
                <a:ea typeface="+mj-ea"/>
                <a:cs typeface="+mj-cs"/>
              </a:rPr>
              <a:t>Effekt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E84C846-7B00-6AA1-C6F7-7F8CB8F5F7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062180" y="6403784"/>
            <a:ext cx="794858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50C9E42-1E5D-7D4A-B09B-4AD41066EB66}" type="slidenum">
              <a:rPr lang="da-DK" smtClean="0"/>
              <a:pPr>
                <a:spcAft>
                  <a:spcPts val="600"/>
                </a:spcAft>
              </a:pPr>
              <a:t>7</a:t>
            </a:fld>
            <a:endParaRPr lang="da-DK"/>
          </a:p>
        </p:txBody>
      </p:sp>
      <p:graphicFrame>
        <p:nvGraphicFramePr>
          <p:cNvPr id="7" name="Tekstfelt 3">
            <a:extLst>
              <a:ext uri="{FF2B5EF4-FFF2-40B4-BE49-F238E27FC236}">
                <a16:creationId xmlns:a16="http://schemas.microsoft.com/office/drawing/2014/main" id="{B2DAB632-155D-3D94-1801-76ACA58F1D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981759"/>
              </p:ext>
            </p:extLst>
          </p:nvPr>
        </p:nvGraphicFramePr>
        <p:xfrm>
          <a:off x="334963" y="1628775"/>
          <a:ext cx="11522076" cy="4012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el 4">
            <a:extLst>
              <a:ext uri="{FF2B5EF4-FFF2-40B4-BE49-F238E27FC236}">
                <a16:creationId xmlns:a16="http://schemas.microsoft.com/office/drawing/2014/main" id="{CE156B12-103A-8CBC-4FF8-A087BE4EAC5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kern="1200" spc="0" baseline="0">
                <a:solidFill>
                  <a:schemeClr val="tx1"/>
                </a:solidFill>
                <a:latin typeface="AF Epilogue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da-DK" sz="3200" dirty="0">
                <a:solidFill>
                  <a:srgbClr val="EAD7E1"/>
                </a:solidFill>
              </a:rPr>
              <a:t>Effekt</a:t>
            </a:r>
          </a:p>
        </p:txBody>
      </p:sp>
    </p:spTree>
    <p:extLst>
      <p:ext uri="{BB962C8B-B14F-4D97-AF65-F5344CB8AC3E}">
        <p14:creationId xmlns:p14="http://schemas.microsoft.com/office/powerpoint/2010/main" val="1627826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DDBAD-D08A-7282-2C05-0B02460DE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>
            <a:extLst>
              <a:ext uri="{FF2B5EF4-FFF2-40B4-BE49-F238E27FC236}">
                <a16:creationId xmlns:a16="http://schemas.microsoft.com/office/drawing/2014/main" id="{FB7DA6C0-D9B3-81CC-CCC1-C5EB68786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2489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da-DK" sz="3600" dirty="0">
                <a:solidFill>
                  <a:srgbClr val="E30613"/>
                </a:solidFill>
              </a:rPr>
              <a:t>Hvad betyder denne forskel i praksis?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2367CE27-E01D-E535-179A-DFD79F366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426063"/>
              </p:ext>
            </p:extLst>
          </p:nvPr>
        </p:nvGraphicFramePr>
        <p:xfrm>
          <a:off x="1829035" y="1569367"/>
          <a:ext cx="8533929" cy="5005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3548">
                  <a:extLst>
                    <a:ext uri="{9D8B030D-6E8A-4147-A177-3AD203B41FA5}">
                      <a16:colId xmlns:a16="http://schemas.microsoft.com/office/drawing/2014/main" val="1064022103"/>
                    </a:ext>
                  </a:extLst>
                </a:gridCol>
                <a:gridCol w="2289211">
                  <a:extLst>
                    <a:ext uri="{9D8B030D-6E8A-4147-A177-3AD203B41FA5}">
                      <a16:colId xmlns:a16="http://schemas.microsoft.com/office/drawing/2014/main" val="2162072306"/>
                    </a:ext>
                  </a:extLst>
                </a:gridCol>
                <a:gridCol w="2299761">
                  <a:extLst>
                    <a:ext uri="{9D8B030D-6E8A-4147-A177-3AD203B41FA5}">
                      <a16:colId xmlns:a16="http://schemas.microsoft.com/office/drawing/2014/main" val="1651421831"/>
                    </a:ext>
                  </a:extLst>
                </a:gridCol>
                <a:gridCol w="2331409">
                  <a:extLst>
                    <a:ext uri="{9D8B030D-6E8A-4147-A177-3AD203B41FA5}">
                      <a16:colId xmlns:a16="http://schemas.microsoft.com/office/drawing/2014/main" val="2174137834"/>
                    </a:ext>
                  </a:extLst>
                </a:gridCol>
              </a:tblGrid>
              <a:tr h="526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600" kern="100" dirty="0">
                          <a:effectLst/>
                        </a:rPr>
                        <a:t> </a:t>
                      </a:r>
                      <a:endParaRPr lang="da-DK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600" kern="100" dirty="0">
                          <a:effectLst/>
                        </a:rPr>
                        <a:t>Hukommelse</a:t>
                      </a:r>
                      <a:endParaRPr lang="da-DK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600" kern="100" dirty="0">
                          <a:effectLst/>
                        </a:rPr>
                        <a:t>Sociale forhold</a:t>
                      </a:r>
                      <a:endParaRPr lang="da-DK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600" kern="100" dirty="0">
                          <a:effectLst/>
                        </a:rPr>
                        <a:t>Hjemlige aktiviteter og hobbyer</a:t>
                      </a:r>
                      <a:endParaRPr lang="da-DK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1863704"/>
                  </a:ext>
                </a:extLst>
              </a:tr>
              <a:tr h="1241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600" kern="100" dirty="0">
                          <a:effectLst/>
                        </a:rPr>
                        <a:t>0,5 = Meget let svækkelse</a:t>
                      </a:r>
                      <a:endParaRPr lang="da-DK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600" kern="100" dirty="0">
                          <a:effectLst/>
                        </a:rPr>
                        <a:t>Mild konsekvent, men konstant glemsomhed, delvis erindring af begivenheder, ”benign” glemsomhed.</a:t>
                      </a:r>
                      <a:endParaRPr lang="da-DK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600" kern="100" dirty="0">
                          <a:effectLst/>
                        </a:rPr>
                        <a:t>Mindre svækkelse af aktiviteter som arbejde, indkøb, velgørende &amp; sociale sammenhænge</a:t>
                      </a:r>
                      <a:endParaRPr lang="da-DK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600" kern="100" dirty="0">
                          <a:effectLst/>
                        </a:rPr>
                        <a:t>Hjemmelivet, hobbyer, intellektuelle interesser ubetydeligt svækket</a:t>
                      </a:r>
                      <a:endParaRPr lang="da-DK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5386404"/>
                  </a:ext>
                </a:extLst>
              </a:tr>
              <a:tr h="2128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600" kern="100" dirty="0">
                          <a:effectLst/>
                        </a:rPr>
                        <a:t>1 = Let svækkelse</a:t>
                      </a:r>
                      <a:endParaRPr lang="da-DK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600" kern="100" dirty="0">
                          <a:effectLst/>
                        </a:rPr>
                        <a:t>Moderat hukommelsestab, mest udtalt for nyligt skete begivenheder, manglen griber ind i hverdagsaktiviteter.</a:t>
                      </a:r>
                      <a:endParaRPr lang="da-DK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600" kern="100" dirty="0">
                          <a:effectLst/>
                        </a:rPr>
                        <a:t>Ude af stand til at fungere uafhængigt ved disse aktiviteter, men kan måske stadig være engageret i nogle, fremstår normal ved overfladisk betragtning.</a:t>
                      </a:r>
                      <a:endParaRPr lang="da-DK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600" kern="100" dirty="0">
                          <a:effectLst/>
                        </a:rPr>
                        <a:t>Mild men sikker svækkelse af funktioner i hjemmet, vanskeligste huslige pligter opgivet; mere komplicerede hobbyer &amp; interesser opgivet.</a:t>
                      </a:r>
                      <a:endParaRPr lang="da-DK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0902571"/>
                  </a:ext>
                </a:extLst>
              </a:tr>
            </a:tbl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47498A18-0093-267C-EDD2-18BB22EA2DDC}"/>
              </a:ext>
            </a:extLst>
          </p:cNvPr>
          <p:cNvSpPr txBox="1"/>
          <p:nvPr/>
        </p:nvSpPr>
        <p:spPr>
          <a:xfrm rot="16200000">
            <a:off x="1342574" y="387264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l"/>
            <a:r>
              <a:rPr lang="da-DK" b="1" dirty="0">
                <a:solidFill>
                  <a:srgbClr val="FBF8FB"/>
                </a:solidFill>
              </a:rPr>
              <a:t>Udsnit af CDR-SB</a:t>
            </a:r>
          </a:p>
        </p:txBody>
      </p:sp>
    </p:spTree>
    <p:extLst>
      <p:ext uri="{BB962C8B-B14F-4D97-AF65-F5344CB8AC3E}">
        <p14:creationId xmlns:p14="http://schemas.microsoft.com/office/powerpoint/2010/main" val="1081821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F9867-E55A-132E-9229-7EFF7FF45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77B5A36-2097-845C-F402-647D51BAFA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062180" y="6403784"/>
            <a:ext cx="794858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50C9E42-1E5D-7D4A-B09B-4AD41066EB66}" type="slidenum">
              <a:rPr lang="da-DK" smtClean="0"/>
              <a:pPr>
                <a:spcAft>
                  <a:spcPts val="600"/>
                </a:spcAft>
              </a:pPr>
              <a:t>9</a:t>
            </a:fld>
            <a:endParaRPr lang="da-DK"/>
          </a:p>
        </p:txBody>
      </p:sp>
      <p:sp>
        <p:nvSpPr>
          <p:cNvPr id="10" name="Titel 4">
            <a:extLst>
              <a:ext uri="{FF2B5EF4-FFF2-40B4-BE49-F238E27FC236}">
                <a16:creationId xmlns:a16="http://schemas.microsoft.com/office/drawing/2014/main" id="{126A6693-7E52-7731-5CC9-08784659631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kern="1200" spc="0" baseline="0">
                <a:solidFill>
                  <a:schemeClr val="tx1"/>
                </a:solidFill>
                <a:latin typeface="AF Epilogue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da-DK" sz="3200" dirty="0">
                <a:solidFill>
                  <a:srgbClr val="EAD7E1"/>
                </a:solidFill>
              </a:rPr>
              <a:t>Patienter der kan få medicinen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E1C0A049-C993-2D49-3ED2-D0EB4EF05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61614"/>
            <a:ext cx="10515600" cy="376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01845"/>
      </p:ext>
    </p:extLst>
  </p:cSld>
  <p:clrMapOvr>
    <a:masterClrMapping/>
  </p:clrMapOvr>
</p:sld>
</file>

<file path=ppt/theme/theme1.xml><?xml version="1.0" encoding="utf-8"?>
<a:theme xmlns:a="http://schemas.openxmlformats.org/drawingml/2006/main" name="Alzheimerforeningen - PPT">
  <a:themeElements>
    <a:clrScheme name="Alzheimerforeningen">
      <a:dk1>
        <a:srgbClr val="48001D"/>
      </a:dk1>
      <a:lt1>
        <a:srgbClr val="FBF7FB"/>
      </a:lt1>
      <a:dk2>
        <a:srgbClr val="000000"/>
      </a:dk2>
      <a:lt2>
        <a:srgbClr val="FBF7FB"/>
      </a:lt2>
      <a:accent1>
        <a:srgbClr val="48001D"/>
      </a:accent1>
      <a:accent2>
        <a:srgbClr val="E20512"/>
      </a:accent2>
      <a:accent3>
        <a:srgbClr val="EAD7E1"/>
      </a:accent3>
      <a:accent4>
        <a:srgbClr val="C79668"/>
      </a:accent4>
      <a:accent5>
        <a:srgbClr val="7C5192"/>
      </a:accent5>
      <a:accent6>
        <a:srgbClr val="005024"/>
      </a:accent6>
      <a:hlink>
        <a:srgbClr val="E20512"/>
      </a:hlink>
      <a:folHlink>
        <a:srgbClr val="7B5091"/>
      </a:folHlink>
    </a:clrScheme>
    <a:fontScheme name="Kontor 2">
      <a:majorFont>
        <a:latin typeface="AF Epilogue-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F Epilogue-Regular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 algn="l">
          <a:defRPr sz="1200"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1" id="{D7FF163B-9CD9-4150-9F0A-AFA73AEA71F2}" vid="{5B7A3B2B-303D-467B-8359-A68AAFE8BF5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42C5BECE7BB0A4C8F34D928044CAD91" ma:contentTypeVersion="4" ma:contentTypeDescription="Opret et nyt dokument." ma:contentTypeScope="" ma:versionID="3c2b2d916b7a62d4989f8d1fb3e87c84">
  <xsd:schema xmlns:xsd="http://www.w3.org/2001/XMLSchema" xmlns:xs="http://www.w3.org/2001/XMLSchema" xmlns:p="http://schemas.microsoft.com/office/2006/metadata/properties" xmlns:ns2="f6e0bdd4-34a3-431b-a7a4-a16522bf8f80" targetNamespace="http://schemas.microsoft.com/office/2006/metadata/properties" ma:root="true" ma:fieldsID="13c4bf1d293ff3b80bc925e06b90b55c" ns2:_="">
    <xsd:import namespace="f6e0bdd4-34a3-431b-a7a4-a16522bf8f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e0bdd4-34a3-431b-a7a4-a16522bf8f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25A232-537B-4B00-96F4-317EF575E1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e0bdd4-34a3-431b-a7a4-a16522bf8f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2639AD-56DF-496B-8802-14F6472677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5BC6A0-A3F7-4C9A-BE8C-ED71AB847F2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21082</TotalTime>
  <Words>667</Words>
  <Application>Microsoft Office PowerPoint</Application>
  <PresentationFormat>Widescreen</PresentationFormat>
  <Paragraphs>90</Paragraphs>
  <Slides>12</Slides>
  <Notes>12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8" baseType="lpstr">
      <vt:lpstr>Calibri</vt:lpstr>
      <vt:lpstr>Arial</vt:lpstr>
      <vt:lpstr>AF Epilogue-Regular</vt:lpstr>
      <vt:lpstr>Aptos</vt:lpstr>
      <vt:lpstr>AF Epilogue</vt:lpstr>
      <vt:lpstr>Alzheimerforeningen - PPT</vt:lpstr>
      <vt:lpstr>Ny alzheimermedicin: Virkning og vejen til patienterne</vt:lpstr>
      <vt:lpstr>Overblik over seminar</vt:lpstr>
      <vt:lpstr>Hvor er vi i dag?</vt:lpstr>
      <vt:lpstr>PowerPoint-præsentation</vt:lpstr>
      <vt:lpstr>PowerPoint-præsentation</vt:lpstr>
      <vt:lpstr>PowerPoint-præsentation</vt:lpstr>
      <vt:lpstr>Effekt</vt:lpstr>
      <vt:lpstr>Hvad betyder denne forskel i praksis?</vt:lpstr>
      <vt:lpstr>PowerPoint-præsentation</vt:lpstr>
      <vt:lpstr>  </vt:lpstr>
      <vt:lpstr>PowerPoint-præsentation</vt:lpstr>
      <vt:lpstr>PowerPoint-præsentation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Birgitte Saro Brendstrup</dc:creator>
  <cp:keywords/>
  <dc:description/>
  <cp:lastModifiedBy>Augustine Pardorf-Petersen</cp:lastModifiedBy>
  <cp:revision>10</cp:revision>
  <dcterms:created xsi:type="dcterms:W3CDTF">2025-01-29T11:50:53Z</dcterms:created>
  <dcterms:modified xsi:type="dcterms:W3CDTF">2025-11-14T10:18:06Z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0x010100F42C5BECE7BB0A4C8F34D928044CAD91</vt:lpwstr>
  </property>
</Properties>
</file>