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51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7559675" cy="10691813"/>
  <p:notesSz cx="6794500" cy="9931400"/>
  <p:embeddedFontLst>
    <p:embeddedFont>
      <p:font typeface="KBH" panose="00000500000000000000" pitchFamily="2" charset="0"/>
      <p:regular r:id="rId8"/>
      <p:bold r:id="rId9"/>
      <p:italic r:id="rId10"/>
      <p:boldItalic r:id="rId11"/>
    </p:embeddedFont>
    <p:embeddedFont>
      <p:font typeface="KBH Medium" panose="00000600000000000000" pitchFamily="2" charset="0"/>
      <p:regular r:id="rId12"/>
      <p:italic r:id="rId13"/>
    </p:embeddedFont>
  </p:embeddedFontLst>
  <p:defaultTextStyle>
    <a:defPPr>
      <a:defRPr lang="en-US"/>
    </a:defPPr>
    <a:lvl1pPr marL="0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1pPr>
    <a:lvl2pPr marL="243962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2pPr>
    <a:lvl3pPr marL="487924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3pPr>
    <a:lvl4pPr marL="731886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4pPr>
    <a:lvl5pPr marL="975848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5pPr>
    <a:lvl6pPr marL="1219810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6pPr>
    <a:lvl7pPr marL="1463772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7pPr>
    <a:lvl8pPr marL="1707733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8pPr>
    <a:lvl9pPr marL="1951695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ED2D7"/>
    <a:srgbClr val="D2C3CD"/>
    <a:srgbClr val="F7C3DC"/>
    <a:srgbClr val="14A078"/>
    <a:srgbClr val="3EAD5A"/>
    <a:srgbClr val="009ED4"/>
    <a:srgbClr val="F59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5CC795-F170-4A59-95F2-7F31398DAC6B}" v="2" dt="2025-05-07T08:30:28.700"/>
  </p1510:revLst>
</p1510:revInfo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emlayout 2 - Marker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42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08/10/2025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685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1pPr>
    <a:lvl2pPr marL="243962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2pPr>
    <a:lvl3pPr marL="487924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3pPr>
    <a:lvl4pPr marL="731886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4pPr>
    <a:lvl5pPr marL="975848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5pPr>
    <a:lvl6pPr marL="1219810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6pPr>
    <a:lvl7pPr marL="1463772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7pPr>
    <a:lvl8pPr marL="1707733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8pPr>
    <a:lvl9pPr marL="1951695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5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154B70EE-0C00-41A0-80F0-917877BF5A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316" y="3269673"/>
            <a:ext cx="6318947" cy="4968611"/>
          </a:xfrm>
          <a:prstGeom prst="rect">
            <a:avLst/>
          </a:prstGeom>
        </p:spPr>
        <p:txBody>
          <a:bodyPr lIns="0" tIns="0" rIns="0" bIns="0" numCol="2" spcCol="252000" anchor="t" anchorCtr="0">
            <a:noAutofit/>
          </a:bodyPr>
          <a:lstStyle>
            <a:lvl1pPr marL="12700" marR="5080" algn="l">
              <a:lnSpc>
                <a:spcPct val="125000"/>
              </a:lnSpc>
              <a:spcBef>
                <a:spcPts val="100"/>
              </a:spcBef>
              <a:defRPr sz="1200" b="0" i="0">
                <a:solidFill>
                  <a:schemeClr val="tx2"/>
                </a:solidFill>
                <a:latin typeface="+mn-lt"/>
              </a:defRPr>
            </a:lvl1pPr>
          </a:lstStyle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lang="da-DK"/>
              <a:t>Indsæt tekst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70215E-3F28-C26D-03F5-988A07A75A5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419" y="845128"/>
            <a:ext cx="4873836" cy="1862576"/>
          </a:xfrm>
        </p:spPr>
        <p:txBody>
          <a:bodyPr/>
          <a:lstStyle>
            <a:lvl1pPr marL="0" marR="0" indent="0" algn="l" defTabSz="6751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43"/>
              </a:spcAft>
              <a:buClrTx/>
              <a:buSzTx/>
              <a:buFontTx/>
              <a:buNone/>
              <a:tabLst/>
              <a:defRPr sz="4000" b="1" i="0">
                <a:solidFill>
                  <a:schemeClr val="tx2"/>
                </a:solidFill>
                <a:latin typeface="KBH" pitchFamily="2" charset="77"/>
              </a:defRPr>
            </a:lvl1pPr>
            <a:lvl2pPr marL="149002" indent="0">
              <a:buFontTx/>
              <a:buNone/>
              <a:defRPr/>
            </a:lvl2pPr>
            <a:lvl3pPr marL="330528" indent="0"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a-DK"/>
              <a:t>Indsæt størst mulige overskrift, max 3 linjer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CE2F31E-E3F4-56EC-E9E3-F89E1E412B51}"/>
              </a:ext>
            </a:extLst>
          </p:cNvPr>
          <p:cNvSpPr/>
          <p:nvPr userDrawn="1"/>
        </p:nvSpPr>
        <p:spPr>
          <a:xfrm>
            <a:off x="358775" y="8800975"/>
            <a:ext cx="6842125" cy="15255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F7F58E4-5AB0-1C90-3F17-875307B69C22}"/>
              </a:ext>
            </a:extLst>
          </p:cNvPr>
          <p:cNvSpPr txBox="1">
            <a:spLocks/>
          </p:cNvSpPr>
          <p:nvPr userDrawn="1"/>
        </p:nvSpPr>
        <p:spPr>
          <a:xfrm>
            <a:off x="626315" y="9359636"/>
            <a:ext cx="2120255" cy="4081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i="0" kern="1200">
                <a:solidFill>
                  <a:schemeClr val="bg1"/>
                </a:solidFill>
                <a:latin typeface="KBH" pitchFamily="2" charset="77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r>
              <a:rPr lang="da-DK" sz="1300" kern="0" spc="30" baseline="0"/>
              <a:t>Center for</a:t>
            </a:r>
            <a:br>
              <a:rPr lang="da-DK" sz="1300" kern="0" spc="30" baseline="0"/>
            </a:br>
            <a:r>
              <a:rPr lang="da-DK" sz="1300" kern="0" spc="30" baseline="0"/>
              <a:t>Demens</a:t>
            </a:r>
          </a:p>
        </p:txBody>
      </p:sp>
      <p:sp>
        <p:nvSpPr>
          <p:cNvPr id="13" name="Graphic 7">
            <a:extLst>
              <a:ext uri="{FF2B5EF4-FFF2-40B4-BE49-F238E27FC236}">
                <a16:creationId xmlns:a16="http://schemas.microsoft.com/office/drawing/2014/main" id="{80AEDA19-7D9A-5362-9388-6C7A5E75D942}"/>
              </a:ext>
            </a:extLst>
          </p:cNvPr>
          <p:cNvSpPr/>
          <p:nvPr userDrawn="1"/>
        </p:nvSpPr>
        <p:spPr>
          <a:xfrm>
            <a:off x="6011951" y="9118269"/>
            <a:ext cx="890379" cy="927070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chemeClr val="bg1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7927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A_Forside med 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154B70EE-0C00-41A0-80F0-917877BF5A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316" y="2850581"/>
            <a:ext cx="6318947" cy="5387703"/>
          </a:xfrm>
          <a:prstGeom prst="rect">
            <a:avLst/>
          </a:prstGeom>
        </p:spPr>
        <p:txBody>
          <a:bodyPr lIns="0" tIns="0" rIns="0" bIns="0" numCol="2" spcCol="252000" anchor="t" anchorCtr="0">
            <a:noAutofit/>
          </a:bodyPr>
          <a:lstStyle>
            <a:lvl1pPr marL="12700" marR="5080" algn="l">
              <a:lnSpc>
                <a:spcPct val="125000"/>
              </a:lnSpc>
              <a:spcBef>
                <a:spcPts val="100"/>
              </a:spcBef>
              <a:defRPr sz="1200" b="0" i="0">
                <a:solidFill>
                  <a:schemeClr val="tx2"/>
                </a:solidFill>
                <a:latin typeface="+mn-lt"/>
              </a:defRPr>
            </a:lvl1pPr>
          </a:lstStyle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lang="da-DK"/>
              <a:t>Indsæt tekst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70215E-3F28-C26D-03F5-988A07A75A5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420" y="923989"/>
            <a:ext cx="4307088" cy="1367931"/>
          </a:xfrm>
        </p:spPr>
        <p:txBody>
          <a:bodyPr/>
          <a:lstStyle>
            <a:lvl1pPr marL="0" marR="0" indent="0" algn="l" defTabSz="6751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43"/>
              </a:spcAft>
              <a:buClrTx/>
              <a:buSzTx/>
              <a:buFontTx/>
              <a:buNone/>
              <a:tabLst/>
              <a:defRPr sz="2800" b="1" i="0">
                <a:solidFill>
                  <a:schemeClr val="tx2"/>
                </a:solidFill>
                <a:latin typeface="KBH" pitchFamily="2" charset="77"/>
              </a:defRPr>
            </a:lvl1pPr>
            <a:lvl2pPr marL="149002" indent="0">
              <a:buFontTx/>
              <a:buNone/>
              <a:defRPr/>
            </a:lvl2pPr>
            <a:lvl3pPr marL="330528" indent="0"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a-DK"/>
              <a:t>Indsæt medium størrelse overskrift, max 3 linjer</a:t>
            </a: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62E2E7F2-BFD5-6566-F3FE-C5FBF3037513}"/>
              </a:ext>
            </a:extLst>
          </p:cNvPr>
          <p:cNvSpPr/>
          <p:nvPr userDrawn="1"/>
        </p:nvSpPr>
        <p:spPr>
          <a:xfrm>
            <a:off x="358775" y="8800975"/>
            <a:ext cx="6842125" cy="15255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15" name="Graphic 7">
            <a:extLst>
              <a:ext uri="{FF2B5EF4-FFF2-40B4-BE49-F238E27FC236}">
                <a16:creationId xmlns:a16="http://schemas.microsoft.com/office/drawing/2014/main" id="{041C23C4-3B35-FD26-8902-6471D8D5920F}"/>
              </a:ext>
            </a:extLst>
          </p:cNvPr>
          <p:cNvSpPr/>
          <p:nvPr userDrawn="1"/>
        </p:nvSpPr>
        <p:spPr>
          <a:xfrm>
            <a:off x="6011951" y="9118269"/>
            <a:ext cx="890379" cy="927070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chemeClr val="bg1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215D855-F4CA-B5FB-37F3-F8A2E82E4209}"/>
              </a:ext>
            </a:extLst>
          </p:cNvPr>
          <p:cNvSpPr txBox="1">
            <a:spLocks/>
          </p:cNvSpPr>
          <p:nvPr userDrawn="1"/>
        </p:nvSpPr>
        <p:spPr>
          <a:xfrm>
            <a:off x="626315" y="9359636"/>
            <a:ext cx="2120255" cy="4081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i="0" kern="1200">
                <a:solidFill>
                  <a:schemeClr val="bg1"/>
                </a:solidFill>
                <a:latin typeface="KBH" pitchFamily="2" charset="77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r>
              <a:rPr lang="da-DK" sz="1300" kern="0" spc="30" baseline="0"/>
              <a:t>Center for</a:t>
            </a:r>
            <a:br>
              <a:rPr lang="da-DK" sz="1300" kern="0" spc="30" baseline="0"/>
            </a:br>
            <a:r>
              <a:rPr lang="da-DK" sz="1300" kern="0" spc="30" baseline="0"/>
              <a:t>Demens</a:t>
            </a:r>
          </a:p>
        </p:txBody>
      </p:sp>
    </p:spTree>
    <p:extLst>
      <p:ext uri="{BB962C8B-B14F-4D97-AF65-F5344CB8AC3E}">
        <p14:creationId xmlns:p14="http://schemas.microsoft.com/office/powerpoint/2010/main" val="292767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B_Forside med 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154B70EE-0C00-41A0-80F0-917877BF5A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316" y="2850581"/>
            <a:ext cx="6318947" cy="5387703"/>
          </a:xfrm>
          <a:prstGeom prst="rect">
            <a:avLst/>
          </a:prstGeom>
        </p:spPr>
        <p:txBody>
          <a:bodyPr lIns="0" tIns="0" rIns="0" bIns="0" numCol="2" spcCol="252000" anchor="t" anchorCtr="0">
            <a:noAutofit/>
          </a:bodyPr>
          <a:lstStyle>
            <a:lvl1pPr marL="12700" marR="5080" algn="l">
              <a:lnSpc>
                <a:spcPct val="125000"/>
              </a:lnSpc>
              <a:spcBef>
                <a:spcPts val="100"/>
              </a:spcBef>
              <a:defRPr sz="1200" b="0" i="0">
                <a:solidFill>
                  <a:schemeClr val="tx2"/>
                </a:solidFill>
                <a:latin typeface="+mn-lt"/>
              </a:defRPr>
            </a:lvl1pPr>
          </a:lstStyle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lang="da-DK"/>
              <a:t>Indsæt tekst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70215E-3F28-C26D-03F5-988A07A75A5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420" y="923989"/>
            <a:ext cx="4307088" cy="1367931"/>
          </a:xfrm>
        </p:spPr>
        <p:txBody>
          <a:bodyPr/>
          <a:lstStyle>
            <a:lvl1pPr marL="0" marR="0" indent="0" algn="l" defTabSz="6751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43"/>
              </a:spcAft>
              <a:buClrTx/>
              <a:buSzTx/>
              <a:buFontTx/>
              <a:buNone/>
              <a:tabLst/>
              <a:defRPr sz="2800" b="1" i="0">
                <a:solidFill>
                  <a:schemeClr val="tx2"/>
                </a:solidFill>
                <a:latin typeface="KBH" pitchFamily="2" charset="77"/>
              </a:defRPr>
            </a:lvl1pPr>
            <a:lvl2pPr marL="149002" indent="0">
              <a:buFontTx/>
              <a:buNone/>
              <a:defRPr/>
            </a:lvl2pPr>
            <a:lvl3pPr marL="330528" indent="0"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a-DK"/>
              <a:t>Indsæt medium størrelse overskrift, max 3 linjer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A10B15BA-4522-1D66-4974-8C7DAD652A4F}"/>
              </a:ext>
            </a:extLst>
          </p:cNvPr>
          <p:cNvSpPr/>
          <p:nvPr userDrawn="1"/>
        </p:nvSpPr>
        <p:spPr>
          <a:xfrm>
            <a:off x="358775" y="8800975"/>
            <a:ext cx="6842125" cy="15255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14" name="Graphic 7">
            <a:extLst>
              <a:ext uri="{FF2B5EF4-FFF2-40B4-BE49-F238E27FC236}">
                <a16:creationId xmlns:a16="http://schemas.microsoft.com/office/drawing/2014/main" id="{1A8062A8-69F1-7966-F523-FFAD8119C1B2}"/>
              </a:ext>
            </a:extLst>
          </p:cNvPr>
          <p:cNvSpPr/>
          <p:nvPr userDrawn="1"/>
        </p:nvSpPr>
        <p:spPr>
          <a:xfrm>
            <a:off x="6011951" y="9118269"/>
            <a:ext cx="890379" cy="927070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chemeClr val="bg1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6167C6F-8B19-FCC0-D81D-9A603DE457F2}"/>
              </a:ext>
            </a:extLst>
          </p:cNvPr>
          <p:cNvSpPr txBox="1">
            <a:spLocks/>
          </p:cNvSpPr>
          <p:nvPr userDrawn="1"/>
        </p:nvSpPr>
        <p:spPr>
          <a:xfrm>
            <a:off x="626315" y="9359636"/>
            <a:ext cx="2120255" cy="4081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i="0" kern="1200">
                <a:solidFill>
                  <a:schemeClr val="bg1"/>
                </a:solidFill>
                <a:latin typeface="KBH" pitchFamily="2" charset="77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r>
              <a:rPr lang="da-DK" sz="1300" kern="0" spc="30" baseline="0"/>
              <a:t>Center for</a:t>
            </a:r>
            <a:br>
              <a:rPr lang="da-DK" sz="1300" kern="0" spc="30" baseline="0"/>
            </a:br>
            <a:r>
              <a:rPr lang="da-DK" sz="1300" kern="0" spc="30" baseline="0"/>
              <a:t>Demens</a:t>
            </a:r>
          </a:p>
        </p:txBody>
      </p:sp>
    </p:spTree>
    <p:extLst>
      <p:ext uri="{BB962C8B-B14F-4D97-AF65-F5344CB8AC3E}">
        <p14:creationId xmlns:p14="http://schemas.microsoft.com/office/powerpoint/2010/main" val="301650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Forside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154B70EE-0C00-41A0-80F0-917877BF5A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316" y="5982789"/>
            <a:ext cx="6318947" cy="2497852"/>
          </a:xfrm>
          <a:prstGeom prst="rect">
            <a:avLst/>
          </a:prstGeom>
        </p:spPr>
        <p:txBody>
          <a:bodyPr lIns="0" tIns="0" rIns="0" bIns="0" numCol="2" spcCol="252000" anchor="t" anchorCtr="0">
            <a:noAutofit/>
          </a:bodyPr>
          <a:lstStyle>
            <a:lvl1pPr marL="12700" marR="5080" algn="l">
              <a:lnSpc>
                <a:spcPct val="125000"/>
              </a:lnSpc>
              <a:spcBef>
                <a:spcPts val="100"/>
              </a:spcBef>
              <a:defRPr sz="1200" b="0" i="0">
                <a:solidFill>
                  <a:schemeClr val="tx2"/>
                </a:solidFill>
                <a:latin typeface="+mn-lt"/>
              </a:defRPr>
            </a:lvl1pPr>
          </a:lstStyle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lang="da-DK"/>
              <a:t>Indsæt tekst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70215E-3F28-C26D-03F5-988A07A75A5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420" y="4661941"/>
            <a:ext cx="4307088" cy="1055508"/>
          </a:xfrm>
        </p:spPr>
        <p:txBody>
          <a:bodyPr/>
          <a:lstStyle>
            <a:lvl1pPr marL="0" marR="0" indent="0" algn="l" defTabSz="6751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43"/>
              </a:spcAft>
              <a:buClrTx/>
              <a:buSzTx/>
              <a:buFontTx/>
              <a:buNone/>
              <a:tabLst/>
              <a:defRPr sz="2800" b="1" i="0">
                <a:solidFill>
                  <a:schemeClr val="tx2"/>
                </a:solidFill>
                <a:latin typeface="KBH" pitchFamily="2" charset="77"/>
              </a:defRPr>
            </a:lvl1pPr>
            <a:lvl2pPr marL="149002" indent="0">
              <a:buFontTx/>
              <a:buNone/>
              <a:defRPr/>
            </a:lvl2pPr>
            <a:lvl3pPr marL="330528" indent="0"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a-DK"/>
              <a:t>Indsæt overskrift, </a:t>
            </a:r>
          </a:p>
          <a:p>
            <a:pPr lvl="0"/>
            <a:r>
              <a:rPr lang="da-DK"/>
              <a:t>max 2 linjer</a:t>
            </a:r>
          </a:p>
        </p:txBody>
      </p:sp>
      <p:sp>
        <p:nvSpPr>
          <p:cNvPr id="6" name="Pladsholder til billede 5">
            <a:extLst>
              <a:ext uri="{FF2B5EF4-FFF2-40B4-BE49-F238E27FC236}">
                <a16:creationId xmlns:a16="http://schemas.microsoft.com/office/drawing/2014/main" id="{0FBDA093-67C8-24BC-0719-1871DE2A328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58775" y="341314"/>
            <a:ext cx="6842125" cy="3761966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Indsæt billede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290FB91-EAD1-0ECA-C406-BD67AD0E612F}"/>
              </a:ext>
            </a:extLst>
          </p:cNvPr>
          <p:cNvSpPr/>
          <p:nvPr userDrawn="1"/>
        </p:nvSpPr>
        <p:spPr>
          <a:xfrm>
            <a:off x="358775" y="8800975"/>
            <a:ext cx="6842125" cy="15255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13" name="Graphic 7">
            <a:extLst>
              <a:ext uri="{FF2B5EF4-FFF2-40B4-BE49-F238E27FC236}">
                <a16:creationId xmlns:a16="http://schemas.microsoft.com/office/drawing/2014/main" id="{DB370B5B-300A-13B2-A173-A1EE5DB91430}"/>
              </a:ext>
            </a:extLst>
          </p:cNvPr>
          <p:cNvSpPr/>
          <p:nvPr userDrawn="1"/>
        </p:nvSpPr>
        <p:spPr>
          <a:xfrm>
            <a:off x="6011951" y="9118269"/>
            <a:ext cx="890379" cy="927070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chemeClr val="bg1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65CDE08-ADF2-9A3F-201C-BC424A544E82}"/>
              </a:ext>
            </a:extLst>
          </p:cNvPr>
          <p:cNvSpPr txBox="1">
            <a:spLocks/>
          </p:cNvSpPr>
          <p:nvPr userDrawn="1"/>
        </p:nvSpPr>
        <p:spPr>
          <a:xfrm>
            <a:off x="626315" y="9359636"/>
            <a:ext cx="2120255" cy="4081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i="0" kern="1200">
                <a:solidFill>
                  <a:schemeClr val="bg1"/>
                </a:solidFill>
                <a:latin typeface="KBH" pitchFamily="2" charset="77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r>
              <a:rPr lang="da-DK" sz="1300" kern="0" spc="30" baseline="0"/>
              <a:t>Center for</a:t>
            </a:r>
            <a:br>
              <a:rPr lang="da-DK" sz="1300" kern="0" spc="30" baseline="0"/>
            </a:br>
            <a:r>
              <a:rPr lang="da-DK" sz="1300" kern="0" spc="30" baseline="0"/>
              <a:t>Demens</a:t>
            </a:r>
          </a:p>
        </p:txBody>
      </p:sp>
    </p:spTree>
    <p:extLst>
      <p:ext uri="{BB962C8B-B14F-4D97-AF65-F5344CB8AC3E}">
        <p14:creationId xmlns:p14="http://schemas.microsoft.com/office/powerpoint/2010/main" val="3667594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FBAE40"/>
          </p15:clr>
        </p15:guide>
        <p15:guide id="2" orient="horz" pos="6497" userDrawn="1">
          <p15:clr>
            <a:srgbClr val="FBAE40"/>
          </p15:clr>
        </p15:guide>
        <p15:guide id="3" pos="4536" userDrawn="1">
          <p15:clr>
            <a:srgbClr val="FBAE40"/>
          </p15:clr>
        </p15:guide>
        <p15:guide id="4" orient="horz" pos="2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ide 2 Tekst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154B70EE-0C00-41A0-80F0-917877BF5A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316" y="923989"/>
            <a:ext cx="6318947" cy="7314296"/>
          </a:xfrm>
          <a:prstGeom prst="rect">
            <a:avLst/>
          </a:prstGeom>
        </p:spPr>
        <p:txBody>
          <a:bodyPr lIns="0" tIns="0" rIns="0" bIns="0" numCol="2" spcCol="252000" anchor="t" anchorCtr="0">
            <a:noAutofit/>
          </a:bodyPr>
          <a:lstStyle>
            <a:lvl1pPr marL="12700" marR="5080" algn="l">
              <a:lnSpc>
                <a:spcPct val="125000"/>
              </a:lnSpc>
              <a:spcBef>
                <a:spcPts val="100"/>
              </a:spcBef>
              <a:defRPr sz="1200" b="0" i="0">
                <a:solidFill>
                  <a:schemeClr val="tx2"/>
                </a:solidFill>
                <a:latin typeface="+mn-lt"/>
              </a:defRPr>
            </a:lvl1pPr>
          </a:lstStyle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lang="da-DK"/>
              <a:t>Indsæt tekst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DE0CEC56-8457-3EC0-83D2-BD33A210E19A}"/>
              </a:ext>
            </a:extLst>
          </p:cNvPr>
          <p:cNvSpPr/>
          <p:nvPr userDrawn="1"/>
        </p:nvSpPr>
        <p:spPr>
          <a:xfrm>
            <a:off x="358775" y="8800975"/>
            <a:ext cx="6842125" cy="15255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12" name="Graphic 7">
            <a:extLst>
              <a:ext uri="{FF2B5EF4-FFF2-40B4-BE49-F238E27FC236}">
                <a16:creationId xmlns:a16="http://schemas.microsoft.com/office/drawing/2014/main" id="{F25123A6-E11F-B9D1-C5CE-35A7E7A2BA75}"/>
              </a:ext>
            </a:extLst>
          </p:cNvPr>
          <p:cNvSpPr/>
          <p:nvPr userDrawn="1"/>
        </p:nvSpPr>
        <p:spPr>
          <a:xfrm>
            <a:off x="6011951" y="9118269"/>
            <a:ext cx="890379" cy="927070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chemeClr val="bg1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8000D48-E065-CE05-AE09-36C9EAD446EA}"/>
              </a:ext>
            </a:extLst>
          </p:cNvPr>
          <p:cNvSpPr txBox="1">
            <a:spLocks/>
          </p:cNvSpPr>
          <p:nvPr userDrawn="1"/>
        </p:nvSpPr>
        <p:spPr>
          <a:xfrm>
            <a:off x="626315" y="9359636"/>
            <a:ext cx="2120255" cy="4081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i="0" kern="1200">
                <a:solidFill>
                  <a:schemeClr val="bg1"/>
                </a:solidFill>
                <a:latin typeface="KBH" pitchFamily="2" charset="77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r>
              <a:rPr lang="da-DK" sz="1300" kern="0" spc="30" baseline="0"/>
              <a:t>Center for</a:t>
            </a:r>
            <a:br>
              <a:rPr lang="da-DK" sz="1300" kern="0" spc="30" baseline="0"/>
            </a:br>
            <a:r>
              <a:rPr lang="da-DK" sz="1300" kern="0" spc="30" baseline="0"/>
              <a:t>Demens</a:t>
            </a:r>
          </a:p>
        </p:txBody>
      </p:sp>
    </p:spTree>
    <p:extLst>
      <p:ext uri="{BB962C8B-B14F-4D97-AF65-F5344CB8AC3E}">
        <p14:creationId xmlns:p14="http://schemas.microsoft.com/office/powerpoint/2010/main" val="278174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13" Type="http://schemas.openxmlformats.org/officeDocument/2006/relationships/tags" Target="../tags/tag7.xml"/><Relationship Id="rId18" Type="http://schemas.openxmlformats.org/officeDocument/2006/relationships/tags" Target="../tags/tag1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12" Type="http://schemas.openxmlformats.org/officeDocument/2006/relationships/tags" Target="../tags/tag6.xml"/><Relationship Id="rId17" Type="http://schemas.openxmlformats.org/officeDocument/2006/relationships/tags" Target="../tags/tag11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9.xml"/><Relationship Id="rId10" Type="http://schemas.openxmlformats.org/officeDocument/2006/relationships/tags" Target="../tags/tag4.xml"/><Relationship Id="rId19" Type="http://schemas.openxmlformats.org/officeDocument/2006/relationships/tags" Target="../tags/tag1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Relationship Id="rId14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439" y="3417604"/>
            <a:ext cx="6666801" cy="61517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Level 1</a:t>
            </a:r>
          </a:p>
          <a:p>
            <a:pPr lvl="1"/>
            <a:r>
              <a:rPr lang="da-DK" noProof="0"/>
              <a:t>Level 2</a:t>
            </a:r>
          </a:p>
          <a:p>
            <a:pPr lvl="2"/>
            <a:r>
              <a:rPr lang="da-DK" noProof="0"/>
              <a:t>Level 3</a:t>
            </a:r>
          </a:p>
          <a:p>
            <a:pPr lvl="3"/>
            <a:r>
              <a:rPr lang="da-DK" noProof="0"/>
              <a:t>Level 4, Header</a:t>
            </a:r>
          </a:p>
          <a:p>
            <a:pPr lvl="4"/>
            <a:r>
              <a:rPr lang="da-DK" noProof="0"/>
              <a:t>Level 5, Body</a:t>
            </a:r>
          </a:p>
          <a:p>
            <a:pPr lvl="5"/>
            <a:r>
              <a:rPr lang="da-DK" noProof="0"/>
              <a:t>Level 6 Report bullet</a:t>
            </a:r>
          </a:p>
          <a:p>
            <a:pPr lvl="6"/>
            <a:r>
              <a:rPr lang="da-DK" noProof="0"/>
              <a:t>Level 7, Report Header</a:t>
            </a:r>
          </a:p>
          <a:p>
            <a:pPr lvl="7"/>
            <a:r>
              <a:rPr lang="da-DK" noProof="0"/>
              <a:t>Level 8, Report Body</a:t>
            </a:r>
          </a:p>
          <a:p>
            <a:pPr lvl="8"/>
            <a:r>
              <a:rPr lang="da-DK" noProof="0" err="1"/>
              <a:t>Infographic</a:t>
            </a:r>
            <a:endParaRPr lang="da-DK" noProof="0"/>
          </a:p>
        </p:txBody>
      </p:sp>
      <p:sp>
        <p:nvSpPr>
          <p:cNvPr id="2" name="[WorkArea]" descr="&lt;?xml version=&quot;1.0&quot; encoding=&quot;utf-16&quot;?&gt;&#10;&lt;GridTheme xmlns:xsi=&quot;http://www.w3.org/2001/XMLSchema-instance&quot; xmlns:xsd=&quot;http://www.w3.org/2001/XMLSchema&quot;&gt;&#10;  &lt;GuideLines /&gt;&#10;  &lt;SubGrids&gt;&#10;    &lt;SubGrid&gt;&#10;      &lt;Left&gt;56.6929131&lt;/Left&gt;&#10;      &lt;Top&gt;172.6093&lt;/Top&gt;&#10;      &lt;Width&gt;44.56693&lt;/Width&gt;&#10;      &lt;Height&gt;310.697784&lt;/Height&gt;&#10;    &lt;/SubGrid&gt;&#10;    &lt;SubGrid&gt;&#10;      &lt;Left&gt;129.6063&lt;/Left&gt;&#10;      &lt;Top&gt;172.6093&lt;/Top&gt;&#10;      &lt;Width&gt;44.56693&lt;/Width&gt;&#10;      &lt;Height&gt;310.697784&lt;/Height&gt;&#10;    &lt;/SubGrid&gt;&#10;    &lt;SubGrid&gt;&#10;      &lt;Left&gt;202.519684&lt;/Left&gt;&#10;      &lt;Top&gt;172.6093&lt;/Top&gt;&#10;      &lt;Width&gt;44.56693&lt;/Width&gt;&#10;      &lt;Height&gt;310.697784&lt;/Height&gt;&#10;    &lt;/SubGrid&gt;&#10;    &lt;SubGrid&gt;&#10;      &lt;Left&gt;275.433075&lt;/Left&gt;&#10;      &lt;Top&gt;172.6093&lt;/Top&gt;&#10;      &lt;Width&gt;44.56693&lt;/Width&gt;&#10;      &lt;Height&gt;310.697784&lt;/Height&gt;&#10;    &lt;/SubGrid&gt;&#10;    &lt;SubGrid&gt;&#10;      &lt;Left&gt;348.346466&lt;/Left&gt;&#10;      &lt;Top&gt;172.6093&lt;/Top&gt;&#10;      &lt;Width&gt;44.56693&lt;/Width&gt;&#10;      &lt;Height&gt;310.697784&lt;/Height&gt;&#10;    &lt;/SubGrid&gt;&#10;    &lt;SubGrid&gt;&#10;      &lt;Left&gt;421.259857&lt;/Left&gt;&#10;      &lt;Top&gt;172.6093&lt;/Top&gt;&#10;      &lt;Width&gt;44.56693&lt;/Width&gt;&#10;      &lt;Height&gt;310.697784&lt;/Height&gt;&#10;    &lt;/SubGrid&gt;&#10;    &lt;SubGrid&gt;&#10;      &lt;Left&gt;494.173218&lt;/Left&gt;&#10;      &lt;Top&gt;172.6093&lt;/Top&gt;&#10;      &lt;Width&gt;44.56693&lt;/Width&gt;&#10;      &lt;Height&gt;310.697784&lt;/Height&gt;&#10;    &lt;/SubGrid&gt;&#10;    &lt;SubGrid&gt;&#10;      &lt;Left&gt;567.0866&lt;/Left&gt;&#10;      &lt;Top&gt;172.6093&lt;/Top&gt;&#10;      &lt;Width&gt;44.56693&lt;/Width&gt;&#10;      &lt;Height&gt;310.697784&lt;/Height&gt;&#10;    &lt;/SubGrid&gt;&#10;    &lt;SubGrid&gt;&#10;      &lt;Left&gt;640&lt;/Left&gt;&#10;      &lt;Top&gt;172.6093&lt;/Top&gt;&#10;      &lt;Width&gt;44.56693&lt;/Width&gt;&#10;      &lt;Height&gt;310.697784&lt;/Height&gt;&#10;    &lt;/SubGrid&gt;&#10;    &lt;SubGrid&gt;&#10;      &lt;Left&gt;712.9134&lt;/Left&gt;&#10;      &lt;Top&gt;172.6093&lt;/Top&gt;&#10;      &lt;Width&gt;44.56693&lt;/Width&gt;&#10;      &lt;Height&gt;310.697784&lt;/Height&gt;&#10;    &lt;/SubGrid&gt;&#10;    &lt;SubGrid&gt;&#10;      &lt;Left&gt;785.8268&lt;/Left&gt;&#10;      &lt;Top&gt;172.6093&lt;/Top&gt;&#10;      &lt;Width&gt;44.56693&lt;/Width&gt;&#10;      &lt;Height&gt;310.697784&lt;/Height&gt;&#10;    &lt;/SubGrid&gt;&#10;    &lt;SubGrid&gt;&#10;      &lt;Left&gt;858.7402&lt;/Left&gt;&#10;      &lt;Top&gt;172.6093&lt;/Top&gt;&#10;      &lt;Width&gt;44.56701&lt;/Width&gt;&#10;      &lt;Height&gt;310.697784&lt;/Height&gt;&#10;    &lt;/SubGrid&gt;&#10;    &lt;SubGrid&gt;&#10;      &lt;Left&gt;56.6929131&lt;/Left&gt;&#10;      &lt;Top&gt;106.789925&lt;/Top&gt;&#10;      &lt;Width&gt;846.614136&lt;/Width&gt;&#10;      &lt;Height&gt;65.81937&lt;/Height&gt;&#10;    &lt;/SubGrid&gt;&#10;  &lt;/SubGrids&gt;&#10;  &lt;WorkArea&gt;&#10;    &lt;Top&gt;56.6929131&lt;/Top&gt;&#10;    &lt;Left&gt;56.6929131&lt;/Left&gt;&#10;    &lt;Width&gt;846.614258&lt;/Width&gt;&#10;    &lt;Height&gt;426.614166&lt;/Height&gt;&#10;  &lt;/WorkArea&gt;&#10;  &lt;AspectW&gt;16&lt;/AspectW&gt;&#10;  &lt;AspectH&gt;9&lt;/AspectH&gt;&#10;  &lt;Width&gt;960&lt;/Width&gt;&#10;  &lt;Height&gt;540&lt;/Height&gt;&#10;  &lt;HGap&gt;10&lt;/HGap&gt;&#10;  &lt;VGap&gt;10&lt;/VGap&gt;&#10;  &lt;OfficeVersion&gt;160&lt;/OfficeVersion&gt;&#10;&lt;/GridTheme&gt;" hidden="1">
            <a:extLst>
              <a:ext uri="{FF2B5EF4-FFF2-40B4-BE49-F238E27FC236}">
                <a16:creationId xmlns:a16="http://schemas.microsoft.com/office/drawing/2014/main" id="{B6505486-83F9-4E71-8187-5FD1461A152A}"/>
              </a:ext>
            </a:extLst>
          </p:cNvPr>
          <p:cNvSpPr/>
          <p:nvPr userDrawn="1"/>
        </p:nvSpPr>
        <p:spPr>
          <a:xfrm>
            <a:off x="446440" y="1122500"/>
            <a:ext cx="6666801" cy="8446813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4" name="Rectangle 33" hidden="1">
            <a:extLst>
              <a:ext uri="{FF2B5EF4-FFF2-40B4-BE49-F238E27FC236}">
                <a16:creationId xmlns:a16="http://schemas.microsoft.com/office/drawing/2014/main" id="{CB710F3F-D32A-427F-95E1-331D903169A9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446440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5" name="Rectangle 34" hidden="1">
            <a:extLst>
              <a:ext uri="{FF2B5EF4-FFF2-40B4-BE49-F238E27FC236}">
                <a16:creationId xmlns:a16="http://schemas.microsoft.com/office/drawing/2014/main" id="{5CB96580-3D08-4D7A-B9FA-419A1A34FDCE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1020607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6" name="Rectangle 35" hidden="1">
            <a:extLst>
              <a:ext uri="{FF2B5EF4-FFF2-40B4-BE49-F238E27FC236}">
                <a16:creationId xmlns:a16="http://schemas.microsoft.com/office/drawing/2014/main" id="{45346A71-5DB5-4F96-AE7E-84EC6788B03A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594776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7" name="Rectangle 36" hidden="1">
            <a:extLst>
              <a:ext uri="{FF2B5EF4-FFF2-40B4-BE49-F238E27FC236}">
                <a16:creationId xmlns:a16="http://schemas.microsoft.com/office/drawing/2014/main" id="{7CD04DB1-2BF7-4B35-8C91-A50D70ED9894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2168944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8" name="Rectangle 37" hidden="1">
            <a:extLst>
              <a:ext uri="{FF2B5EF4-FFF2-40B4-BE49-F238E27FC236}">
                <a16:creationId xmlns:a16="http://schemas.microsoft.com/office/drawing/2014/main" id="{17BD7207-F9C6-42A9-B0FC-7611D0F4E891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2743112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39" name="Rectangle 38" hidden="1">
            <a:extLst>
              <a:ext uri="{FF2B5EF4-FFF2-40B4-BE49-F238E27FC236}">
                <a16:creationId xmlns:a16="http://schemas.microsoft.com/office/drawing/2014/main" id="{13500D02-31DC-408F-A3C2-61D4899A0B41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3317281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0" name="Rectangle 39" hidden="1">
            <a:extLst>
              <a:ext uri="{FF2B5EF4-FFF2-40B4-BE49-F238E27FC236}">
                <a16:creationId xmlns:a16="http://schemas.microsoft.com/office/drawing/2014/main" id="{2AB0E2F7-7457-44D5-A045-97510FA1B41F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3891448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1" name="Rectangle 40" hidden="1">
            <a:extLst>
              <a:ext uri="{FF2B5EF4-FFF2-40B4-BE49-F238E27FC236}">
                <a16:creationId xmlns:a16="http://schemas.microsoft.com/office/drawing/2014/main" id="{D55F16DA-B2A0-4EB4-98D3-BA973AA26134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4465617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2" name="Rectangle 41" hidden="1">
            <a:extLst>
              <a:ext uri="{FF2B5EF4-FFF2-40B4-BE49-F238E27FC236}">
                <a16:creationId xmlns:a16="http://schemas.microsoft.com/office/drawing/2014/main" id="{8E737572-C5EE-488A-B15A-9F6A221D7CC7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5039785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3" name="Rectangle 42" hidden="1">
            <a:extLst>
              <a:ext uri="{FF2B5EF4-FFF2-40B4-BE49-F238E27FC236}">
                <a16:creationId xmlns:a16="http://schemas.microsoft.com/office/drawing/2014/main" id="{39EBCFDB-1653-4600-BB4A-6FD9AB7782C7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5613953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4" name="Rectangle 43" hidden="1">
            <a:extLst>
              <a:ext uri="{FF2B5EF4-FFF2-40B4-BE49-F238E27FC236}">
                <a16:creationId xmlns:a16="http://schemas.microsoft.com/office/drawing/2014/main" id="{791248E9-A913-4935-A806-E175CA7724D5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6188122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5" name="Rectangle 44" hidden="1">
            <a:extLst>
              <a:ext uri="{FF2B5EF4-FFF2-40B4-BE49-F238E27FC236}">
                <a16:creationId xmlns:a16="http://schemas.microsoft.com/office/drawing/2014/main" id="{332D62CB-AC31-435B-8E19-DC5EB0BA3E67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6762291" y="3417604"/>
            <a:ext cx="350950" cy="6151709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46" name="Rectangle 45" hidden="1">
            <a:extLst>
              <a:ext uri="{FF2B5EF4-FFF2-40B4-BE49-F238E27FC236}">
                <a16:creationId xmlns:a16="http://schemas.microsoft.com/office/drawing/2014/main" id="{27E02A88-63E5-41AE-9681-54160E3850AC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446438" y="2114403"/>
            <a:ext cx="6666800" cy="1303201"/>
          </a:xfrm>
          <a:prstGeom prst="rect">
            <a:avLst/>
          </a:prstGeom>
          <a:solidFill>
            <a:srgbClr val="EAEAEA">
              <a:alpha val="50000"/>
            </a:srgbClr>
          </a:solidFill>
          <a:ln w="12700" cap="flat" cmpd="sng" algn="ctr">
            <a:solidFill>
              <a:schemeClr val="accent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175" tIns="26588" rIns="53175" bIns="26588" rtlCol="0" anchor="ctr"/>
          <a:lstStyle/>
          <a:p>
            <a:pPr algn="ctr"/>
            <a:endParaRPr lang="da-DK" sz="1477" noProof="0" err="1"/>
          </a:p>
        </p:txBody>
      </p:sp>
      <p:sp>
        <p:nvSpPr>
          <p:cNvPr id="8" name="Pladsholder til titel 7">
            <a:extLst>
              <a:ext uri="{FF2B5EF4-FFF2-40B4-BE49-F238E27FC236}">
                <a16:creationId xmlns:a16="http://schemas.microsoft.com/office/drawing/2014/main" id="{1D0A30CE-7AF9-7842-BD14-09B3EB09F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153" y="569144"/>
            <a:ext cx="6520086" cy="206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29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3" r:id="rId2"/>
    <p:sldLayoutId id="2147483855" r:id="rId3"/>
    <p:sldLayoutId id="2147483856" r:id="rId4"/>
    <p:sldLayoutId id="2147483852" r:id="rId5"/>
  </p:sldLayoutIdLst>
  <p:hf hdr="0" dt="0"/>
  <p:txStyles>
    <p:titleStyle>
      <a:lvl1pPr algn="l" defTabSz="675123" rtl="0" eaLnBrk="1" latinLnBrk="0" hangingPunct="1">
        <a:lnSpc>
          <a:spcPct val="83000"/>
        </a:lnSpc>
        <a:spcBef>
          <a:spcPct val="0"/>
        </a:spcBef>
        <a:buNone/>
        <a:defRPr sz="3600" b="1" i="0" kern="1200">
          <a:solidFill>
            <a:srgbClr val="000C2E"/>
          </a:solidFill>
          <a:latin typeface="KBH" pitchFamily="2" charset="77"/>
          <a:ea typeface="+mj-ea"/>
          <a:cs typeface="+mj-cs"/>
        </a:defRPr>
      </a:lvl1pPr>
    </p:titleStyle>
    <p:bodyStyle>
      <a:lvl1pPr marL="132898" indent="-132898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•"/>
        <a:defRPr sz="1200" kern="1200">
          <a:solidFill>
            <a:srgbClr val="000C2E"/>
          </a:solidFill>
          <a:latin typeface="+mn-lt"/>
          <a:ea typeface="+mn-ea"/>
          <a:cs typeface="+mn-cs"/>
        </a:defRPr>
      </a:lvl1pPr>
      <a:lvl2pPr marL="318955" indent="-169953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–"/>
        <a:defRPr sz="1200" kern="1200">
          <a:solidFill>
            <a:srgbClr val="000C2E"/>
          </a:solidFill>
          <a:latin typeface="+mn-lt"/>
          <a:ea typeface="+mn-ea"/>
          <a:cs typeface="+mn-cs"/>
        </a:defRPr>
      </a:lvl2pPr>
      <a:lvl3pPr marL="451254" indent="-120726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•"/>
        <a:defRPr sz="1200" kern="1200">
          <a:solidFill>
            <a:srgbClr val="000C2E"/>
          </a:solidFill>
          <a:latin typeface="+mn-lt"/>
          <a:ea typeface="+mn-ea"/>
          <a:cs typeface="+mn-cs"/>
        </a:defRPr>
      </a:lvl3pPr>
      <a:lvl4pPr marL="0" indent="0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​"/>
        <a:defRPr sz="1200" b="1" i="0" kern="1200">
          <a:solidFill>
            <a:srgbClr val="000C2E"/>
          </a:solidFill>
          <a:latin typeface="KBH" pitchFamily="2" charset="77"/>
          <a:ea typeface="+mn-ea"/>
          <a:cs typeface="+mn-cs"/>
        </a:defRPr>
      </a:lvl4pPr>
      <a:lvl5pPr marL="0" indent="0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​"/>
        <a:tabLst/>
        <a:defRPr sz="1200" kern="1200">
          <a:solidFill>
            <a:srgbClr val="000C2E"/>
          </a:solidFill>
          <a:latin typeface="+mn-lt"/>
          <a:ea typeface="+mn-ea"/>
          <a:cs typeface="+mn-cs"/>
        </a:defRPr>
      </a:lvl5pPr>
      <a:lvl6pPr marL="132898" indent="-132898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•"/>
        <a:defRPr sz="1200" kern="1200">
          <a:solidFill>
            <a:srgbClr val="000C2E"/>
          </a:solidFill>
          <a:latin typeface="+mn-lt"/>
          <a:ea typeface="+mn-ea"/>
          <a:cs typeface="+mn-cs"/>
        </a:defRPr>
      </a:lvl6pPr>
      <a:lvl7pPr marL="0" indent="0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​"/>
        <a:defRPr sz="1200" b="1" i="0" kern="1200" baseline="0">
          <a:solidFill>
            <a:srgbClr val="000C2E"/>
          </a:solidFill>
          <a:latin typeface="KBH" pitchFamily="2" charset="77"/>
          <a:ea typeface="+mn-ea"/>
          <a:cs typeface="+mn-cs"/>
        </a:defRPr>
      </a:lvl7pPr>
      <a:lvl8pPr marL="0" indent="0" algn="l" defTabSz="675123" rtl="0" eaLnBrk="1" latinLnBrk="0" hangingPunct="1">
        <a:lnSpc>
          <a:spcPct val="100000"/>
        </a:lnSpc>
        <a:spcBef>
          <a:spcPts val="0"/>
        </a:spcBef>
        <a:spcAft>
          <a:spcPts val="443"/>
        </a:spcAft>
        <a:buFont typeface="Arial" panose="020B0604020202020204" pitchFamily="34" charset="0"/>
        <a:buChar char="​"/>
        <a:defRPr sz="1200" kern="1200">
          <a:solidFill>
            <a:srgbClr val="000C2E"/>
          </a:solidFill>
          <a:latin typeface="+mn-lt"/>
          <a:ea typeface="+mn-ea"/>
          <a:cs typeface="+mn-cs"/>
        </a:defRPr>
      </a:lvl8pPr>
      <a:lvl9pPr marL="0" indent="0" algn="l" defTabSz="675123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3600" b="1" i="0" kern="1200" baseline="0">
          <a:solidFill>
            <a:srgbClr val="000C2E"/>
          </a:solidFill>
          <a:latin typeface="KBH" pitchFamily="2" charset="77"/>
          <a:ea typeface="+mn-ea"/>
          <a:cs typeface="+mn-cs"/>
        </a:defRPr>
      </a:lvl9pPr>
    </p:bodyStyle>
    <p:otherStyle>
      <a:defPPr>
        <a:defRPr lang="en-US"/>
      </a:defPPr>
      <a:lvl1pPr marL="0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1pPr>
      <a:lvl2pPr marL="337561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2pPr>
      <a:lvl3pPr marL="675123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3pPr>
      <a:lvl4pPr marL="1012684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4pPr>
      <a:lvl5pPr marL="1350245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5pPr>
      <a:lvl6pPr marL="1687807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6pPr>
      <a:lvl7pPr marL="2025368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7pPr>
      <a:lvl8pPr marL="2362929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8pPr>
      <a:lvl9pPr marL="2700490" algn="l" defTabSz="675123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enterfordemens@kk.d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07B7B-204D-720B-1FA3-B7B3D6ADE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7164" y="4343716"/>
            <a:ext cx="6825345" cy="4262718"/>
          </a:xfrm>
        </p:spPr>
        <p:txBody>
          <a:bodyPr numCol="1"/>
          <a:lstStyle/>
          <a:p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Mathias </a:t>
            </a:r>
            <a:r>
              <a:rPr lang="da-DK" dirty="0" err="1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Holsey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 Gramkow vil fortælle om, hvordan udredning og behandling af demens foregår på Hukommelsesklinikken på Rigshospitalet. Han vil også give et indblik i den nyeste forskning, nye metoder til udredning og den nye behandling, </a:t>
            </a:r>
            <a:r>
              <a:rPr lang="da-DK" dirty="0" err="1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lecanemab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, som nu er godkendt i Europa.</a:t>
            </a: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</a:b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Mathias </a:t>
            </a:r>
            <a:r>
              <a:rPr lang="da-DK" dirty="0" err="1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Holsey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 Gramkow er læge og ph.d.-studerende ved Nationalt Videnscenter for Demens.</a:t>
            </a: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</a:b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Efter foredraget er der en pause og tid</a:t>
            </a:r>
            <a:r>
              <a:rPr lang="da-DK" dirty="0">
                <a:solidFill>
                  <a:schemeClr val="tx1"/>
                </a:solidFill>
                <a:effectLst/>
                <a:latin typeface="KBH" panose="00000500000000000000" pitchFamily="2" charset="0"/>
                <a:ea typeface="+mn-lt"/>
                <a:cs typeface="+mn-lt"/>
              </a:rPr>
              <a:t> til 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spørgsmål</a:t>
            </a:r>
            <a:r>
              <a:rPr lang="da-DK" dirty="0">
                <a:solidFill>
                  <a:schemeClr val="tx1"/>
                </a:solidFill>
                <a:effectLst/>
                <a:latin typeface="KBH" panose="00000500000000000000" pitchFamily="2" charset="0"/>
                <a:ea typeface="+mn-lt"/>
                <a:cs typeface="+mn-lt"/>
              </a:rPr>
              <a:t>.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ea typeface="+mn-lt"/>
                <a:cs typeface="+mn-lt"/>
              </a:rPr>
              <a:t> </a:t>
            </a:r>
            <a:endParaRPr lang="da-DK" dirty="0">
              <a:solidFill>
                <a:schemeClr val="tx1"/>
              </a:solidFill>
              <a:latin typeface="KBH" panose="00000500000000000000" pitchFamily="2" charset="0"/>
            </a:endParaRPr>
          </a:p>
          <a:p>
            <a:br>
              <a:rPr lang="da-DK" dirty="0">
                <a:latin typeface="KBH" panose="00000500000000000000" pitchFamily="2" charset="0"/>
              </a:rPr>
            </a:br>
            <a:r>
              <a:rPr lang="da-DK" b="1" dirty="0">
                <a:latin typeface="KBH" panose="00000500000000000000" pitchFamily="2" charset="0"/>
              </a:rPr>
              <a:t>Tid og sted</a:t>
            </a:r>
            <a:br>
              <a:rPr lang="da-DK" b="1" dirty="0">
                <a:latin typeface="KBH" panose="00000500000000000000" pitchFamily="2" charset="0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Foredraget finder sted torsdag den 4. december 2025 kl. 17.00 – 19.00 i </a:t>
            </a: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Aktivitetscenter Huset, Agnes Henningsens Vej 4, 2200 København N.</a:t>
            </a:r>
            <a:br>
              <a:rPr lang="da-DK" b="0" i="0" dirty="0">
                <a:effectLst/>
                <a:latin typeface="KBH" panose="00000500000000000000" pitchFamily="2" charset="0"/>
              </a:rPr>
            </a:br>
            <a:br>
              <a:rPr lang="da-DK" b="0" i="0" dirty="0">
                <a:effectLst/>
                <a:latin typeface="KBH" panose="00000500000000000000" pitchFamily="2" charset="0"/>
              </a:rPr>
            </a:br>
            <a:r>
              <a:rPr lang="da-DK" b="1" i="0" dirty="0">
                <a:effectLst/>
                <a:latin typeface="KBH" panose="00000500000000000000" pitchFamily="2" charset="0"/>
              </a:rPr>
              <a:t>Tilmelding</a:t>
            </a:r>
            <a:br>
              <a:rPr lang="da-DK" b="0" i="0" dirty="0">
                <a:effectLst/>
                <a:latin typeface="KBH" panose="00000500000000000000" pitchFamily="2" charset="0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Kontakt </a:t>
            </a:r>
            <a:r>
              <a:rPr lang="da-DK" b="0" i="0" dirty="0">
                <a:solidFill>
                  <a:schemeClr val="tx1"/>
                </a:solidFill>
                <a:effectLst/>
                <a:latin typeface="KBH" panose="00000500000000000000" pitchFamily="2" charset="0"/>
              </a:rPr>
              <a:t>Center for Demens – Træning og 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rådgivning på telefon 23 81 75 75, </a:t>
            </a:r>
            <a:b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</a:b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på mail 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centerfordemens@kk.dk</a:t>
            </a:r>
            <a:r>
              <a:rPr lang="da-DK" dirty="0">
                <a:solidFill>
                  <a:schemeClr val="tx1"/>
                </a:solidFill>
                <a:latin typeface="KBH" panose="00000500000000000000" pitchFamily="2" charset="0"/>
              </a:rPr>
              <a:t> eller via vores hjemmeside demens.kk.dk</a:t>
            </a:r>
            <a:endParaRPr lang="da-DK" b="1" dirty="0">
              <a:solidFill>
                <a:schemeClr val="tx1"/>
              </a:solidFill>
              <a:latin typeface="KBH" panose="00000500000000000000" pitchFamily="2" charset="0"/>
            </a:endParaRP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C9F999E-92EE-8C2F-4AA2-F40D41AC5AD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7164" y="3333272"/>
            <a:ext cx="6574480" cy="79699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da-DK" sz="2400" dirty="0">
                <a:latin typeface="KBH"/>
              </a:rPr>
              <a:t>Udredning og behandling af demens</a:t>
            </a:r>
          </a:p>
          <a:p>
            <a:r>
              <a:rPr lang="da-DK" sz="2400" dirty="0">
                <a:latin typeface="KBH"/>
              </a:rPr>
              <a:t>Åbent foredrag</a:t>
            </a:r>
            <a:endParaRPr lang="da-DK" sz="2400" dirty="0"/>
          </a:p>
        </p:txBody>
      </p:sp>
      <p:pic>
        <p:nvPicPr>
          <p:cNvPr id="5" name="Billede 4" descr="Et billede, der indeholder Ansigt, person, tøj, smil&#10;&#10;Indhold genereret af kunstig intelligens kan være forkert.">
            <a:extLst>
              <a:ext uri="{FF2B5EF4-FFF2-40B4-BE49-F238E27FC236}">
                <a16:creationId xmlns:a16="http://schemas.microsoft.com/office/drawing/2014/main" id="{9F317C81-CD39-8B2E-BC59-3A528F20D5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462" y="275742"/>
            <a:ext cx="1934749" cy="284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268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Blank">
  <a:themeElements>
    <a:clrScheme name="Center for Demens">
      <a:dk1>
        <a:srgbClr val="000000"/>
      </a:dk1>
      <a:lt1>
        <a:srgbClr val="FFFFFF"/>
      </a:lt1>
      <a:dk2>
        <a:srgbClr val="673413"/>
      </a:dk2>
      <a:lt2>
        <a:srgbClr val="009CB3"/>
      </a:lt2>
      <a:accent1>
        <a:srgbClr val="EAF6FA"/>
      </a:accent1>
      <a:accent2>
        <a:srgbClr val="000D2E"/>
      </a:accent2>
      <a:accent3>
        <a:srgbClr val="67C3D3"/>
      </a:accent3>
      <a:accent4>
        <a:srgbClr val="B3DEE7"/>
      </a:accent4>
      <a:accent5>
        <a:srgbClr val="A38571"/>
      </a:accent5>
      <a:accent6>
        <a:srgbClr val="D1C2B8"/>
      </a:accent6>
      <a:hlink>
        <a:srgbClr val="000C2E"/>
      </a:hlink>
      <a:folHlink>
        <a:srgbClr val="000C2E"/>
      </a:folHlink>
    </a:clrScheme>
    <a:fontScheme name="KBH Black/Medium">
      <a:majorFont>
        <a:latin typeface="KBH Black"/>
        <a:ea typeface=""/>
        <a:cs typeface=""/>
      </a:majorFont>
      <a:minorFont>
        <a:latin typeface="KBH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6" id="{84441581-F336-D149-BF59-5F0C03800EC6}" vid="{14D6A24B-FE3F-D84E-A80C-568AB2AA97FD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d46b0f-e2c7-4a31-a61e-54a1e81a6d74" xsi:nil="true"/>
    <lcf76f155ced4ddcb4097134ff3c332f xmlns="4145be83-42a4-4af9-9ed8-48f43d24c0be">
      <Terms xmlns="http://schemas.microsoft.com/office/infopath/2007/PartnerControls"/>
    </lcf76f155ced4ddcb4097134ff3c332f>
    <eDoc xmlns="4145be83-42a4-4af9-9ed8-48f43d24c0be" xsi:nil="true"/>
    <SharedWithUsers xmlns="12c22cec-6765-4c30-94e8-209219cf7c49">
      <UserInfo>
        <DisplayName>Pernille Mølgaard Toft</DisplayName>
        <AccountId>500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62027024DF7E428D9BF7A98ADFF258" ma:contentTypeVersion="20" ma:contentTypeDescription="Opret et nyt dokument." ma:contentTypeScope="" ma:versionID="b01aef308e08966cfd224be930d123bd">
  <xsd:schema xmlns:xsd="http://www.w3.org/2001/XMLSchema" xmlns:xs="http://www.w3.org/2001/XMLSchema" xmlns:p="http://schemas.microsoft.com/office/2006/metadata/properties" xmlns:ns2="12c22cec-6765-4c30-94e8-209219cf7c49" xmlns:ns3="4145be83-42a4-4af9-9ed8-48f43d24c0be" xmlns:ns4="0dd46b0f-e2c7-4a31-a61e-54a1e81a6d74" targetNamespace="http://schemas.microsoft.com/office/2006/metadata/properties" ma:root="true" ma:fieldsID="2c6b1e6a9e1653360b5df8fa7d988754" ns2:_="" ns3:_="" ns4:_="">
    <xsd:import namespace="12c22cec-6765-4c30-94e8-209219cf7c49"/>
    <xsd:import namespace="4145be83-42a4-4af9-9ed8-48f43d24c0be"/>
    <xsd:import namespace="0dd46b0f-e2c7-4a31-a61e-54a1e81a6d7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eDoc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2cec-6765-4c30-94e8-209219cf7c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5be83-42a4-4af9-9ed8-48f43d24c0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6a412d2-aea5-45d9-add9-4615ec186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Doc" ma:index="24" nillable="true" ma:displayName="eDoc" ma:internalName="eDoc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46b0f-e2c7-4a31-a61e-54a1e81a6d74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94da17-6b47-4eff-9cdf-9fb318a0af8a}" ma:internalName="TaxCatchAll" ma:showField="CatchAllData" ma:web="12c22cec-6765-4c30-94e8-209219cf7c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59E4CC-7038-4F50-B7F5-545400012D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AAE049-2F16-4D62-B5F8-29DE3BB078E0}">
  <ds:schemaRefs>
    <ds:schemaRef ds:uri="http://purl.org/dc/elements/1.1/"/>
    <ds:schemaRef ds:uri="http://purl.org/dc/terms/"/>
    <ds:schemaRef ds:uri="http://schemas.microsoft.com/office/2006/documentManagement/types"/>
    <ds:schemaRef ds:uri="0dd46b0f-e2c7-4a31-a61e-54a1e81a6d74"/>
    <ds:schemaRef ds:uri="http://schemas.microsoft.com/office/2006/metadata/properties"/>
    <ds:schemaRef ds:uri="http://www.w3.org/XML/1998/namespace"/>
    <ds:schemaRef ds:uri="http://purl.org/dc/dcmitype/"/>
    <ds:schemaRef ds:uri="12c22cec-6765-4c30-94e8-209219cf7c49"/>
    <ds:schemaRef ds:uri="http://schemas.microsoft.com/office/infopath/2007/PartnerControls"/>
    <ds:schemaRef ds:uri="http://schemas.openxmlformats.org/package/2006/metadata/core-properties"/>
    <ds:schemaRef ds:uri="4145be83-42a4-4af9-9ed8-48f43d24c0be"/>
  </ds:schemaRefs>
</ds:datastoreItem>
</file>

<file path=customXml/itemProps3.xml><?xml version="1.0" encoding="utf-8"?>
<ds:datastoreItem xmlns:ds="http://schemas.openxmlformats.org/officeDocument/2006/customXml" ds:itemID="{8F03BA5F-2E17-4E3E-8F11-09D99CFD82E5}">
  <ds:schemaRefs>
    <ds:schemaRef ds:uri="0dd46b0f-e2c7-4a31-a61e-54a1e81a6d74"/>
    <ds:schemaRef ds:uri="12c22cec-6765-4c30-94e8-209219cf7c49"/>
    <ds:schemaRef ds:uri="4145be83-42a4-4af9-9ed8-48f43d24c0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</TotalTime>
  <Words>157</Words>
  <Application>Microsoft Office PowerPoint</Application>
  <PresentationFormat>Brugerdefineret</PresentationFormat>
  <Paragraphs>5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KBH Medium</vt:lpstr>
      <vt:lpstr>KBH</vt:lpstr>
      <vt:lpstr>Arial</vt:lpstr>
      <vt:lpstr>Blank</vt:lpstr>
      <vt:lpstr>Mathias Holsey Gramkow vil fortælle om, hvordan udredning og behandling af demens foregår på Hukommelsesklinikken på Rigshospitalet. Han vil også give et indblik i den nyeste forskning, nye metoder til udredning og den nye behandling, lecanemab, som nu er godkendt i Europa.  Mathias Holsey Gramkow er læge og ph.d.-studerende ved Nationalt Videnscenter for Demens.  Efter foredraget er der en pause og tid til spørgsmål.   Tid og sted Foredraget finder sted torsdag den 4. december 2025 kl. 17.00 – 19.00 i  Aktivitetscenter Huset, Agnes Henningsens Vej 4, 2200 København N.  Tilmelding Kontakt Center for Demens – Træning og rådgivning på telefon 23 81 75 75,  på mail centerfordemens@kk.dk eller via vores hjemmeside demens.kk.dk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til Center for Diabetes – Kbh</dc:title>
  <dc:creator>naja tolsing</dc:creator>
  <cp:lastModifiedBy>Pernille Klarskov Stage</cp:lastModifiedBy>
  <cp:revision>2</cp:revision>
  <cp:lastPrinted>2025-05-07T08:54:32Z</cp:lastPrinted>
  <dcterms:created xsi:type="dcterms:W3CDTF">2022-05-03T12:57:23Z</dcterms:created>
  <dcterms:modified xsi:type="dcterms:W3CDTF">2025-10-08T12:09:55Z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0x010100DF62027024DF7E428D9BF7A98ADFF258</vt:lpwstr>
  </property>
  <property fmtid="{D5CDD505-2E9C-101B-9397-08002B2CF9AE}" pid="4" name="MediaServiceImageTags">
    <vt:lpwstr/>
  </property>
</Properties>
</file>